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7"/>
  </p:notesMasterIdLst>
  <p:sldIdLst>
    <p:sldId id="257" r:id="rId2"/>
    <p:sldId id="299" r:id="rId3"/>
    <p:sldId id="302" r:id="rId4"/>
    <p:sldId id="303" r:id="rId5"/>
    <p:sldId id="304" r:id="rId6"/>
    <p:sldId id="305" r:id="rId7"/>
    <p:sldId id="306" r:id="rId8"/>
    <p:sldId id="307" r:id="rId9"/>
    <p:sldId id="345" r:id="rId10"/>
    <p:sldId id="308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3" r:id="rId36"/>
    <p:sldId id="324" r:id="rId37"/>
    <p:sldId id="325" r:id="rId38"/>
    <p:sldId id="326" r:id="rId39"/>
    <p:sldId id="322" r:id="rId40"/>
    <p:sldId id="327" r:id="rId41"/>
    <p:sldId id="328" r:id="rId42"/>
    <p:sldId id="329" r:id="rId43"/>
    <p:sldId id="331" r:id="rId44"/>
    <p:sldId id="357" r:id="rId45"/>
    <p:sldId id="332" r:id="rId46"/>
    <p:sldId id="333" r:id="rId47"/>
    <p:sldId id="334" r:id="rId48"/>
    <p:sldId id="335" r:id="rId49"/>
    <p:sldId id="336" r:id="rId50"/>
    <p:sldId id="337" r:id="rId51"/>
    <p:sldId id="340" r:id="rId52"/>
    <p:sldId id="341" r:id="rId53"/>
    <p:sldId id="342" r:id="rId54"/>
    <p:sldId id="343" r:id="rId55"/>
    <p:sldId id="330" r:id="rId56"/>
    <p:sldId id="344" r:id="rId57"/>
    <p:sldId id="358" r:id="rId58"/>
    <p:sldId id="359" r:id="rId59"/>
    <p:sldId id="360" r:id="rId60"/>
    <p:sldId id="361" r:id="rId61"/>
    <p:sldId id="374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38" r:id="rId82"/>
    <p:sldId id="339" r:id="rId83"/>
    <p:sldId id="382" r:id="rId84"/>
    <p:sldId id="383" r:id="rId85"/>
    <p:sldId id="384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B70CB-782F-934A-A9DB-D1DD9F83AE60}" v="213" dt="2024-10-10T04:04:37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3"/>
    <p:restoredTop sz="94719"/>
  </p:normalViewPr>
  <p:slideViewPr>
    <p:cSldViewPr snapToGrid="0">
      <p:cViewPr varScale="1">
        <p:scale>
          <a:sx n="144" d="100"/>
          <a:sy n="144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35DE0-BC84-534B-8639-8F4408BA6421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C3DBB-7C6A-EF45-982C-8BE9516BCA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65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C3DBB-7C6A-EF45-982C-8BE9516BCA19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95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2531-CC50-DB06-8802-1D1CC5208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BB7851-D43C-9380-64CE-B111077A6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DB3CF0-A8C5-8DF5-A258-20B745CD0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B0E392-274F-FBE1-D7FD-FB358836AC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C3DBB-7C6A-EF45-982C-8BE9516BCA19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94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8A236-09A2-8D5C-E1A6-5E44F9137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5A4009-6CCE-7E4C-2E02-A58B8D287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B1A56C-286C-D473-D4C1-32265B2B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A259-A489-4A49-8F38-3D3DDE77C44F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340E8-67EB-6202-AC67-A6DC15D0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93E2FA-1DAF-2CA6-592C-3DC7B733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14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F0313-246B-00DF-EAAB-9F77ED76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F7B5EC-96CD-6BF7-ADAD-E8AF46DE1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E0CEC9-33BA-9D98-C8C8-D23486CE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54BA9-55A6-5D48-AFD6-4F917E56D6A5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C8A33-3CE6-09A8-3154-64AD082F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17EABB-614B-2839-59CC-169F9DB4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3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3FA96B-4226-D62F-238E-6FD0A0382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A55C7A-92AD-C622-012B-8F8B23BFA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12AC2F-0F0D-6BBA-96DA-01B19078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C6B8C-D1DF-274B-B830-9888039A0AF3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9C318C-FDE0-69EE-9F2D-4ED87633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EF5892-BAF2-4F97-3699-3E176FEC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31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195D4-E79F-D872-E01E-213BDC72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E2DF9D-C319-8FFB-1D42-FECC73F3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9D2A84-3A8B-517E-5589-F4C3D546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5AE2-E55A-5545-A0A2-5766544607AC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402177-F95C-557E-F639-0E9B2943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771E5-D5ED-28C1-1FBD-5CBA874E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681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BCFC0-E179-9EF9-A720-02CD3448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9D3A6F-C76E-292A-D4C9-F120EF51A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2B310-CAA6-ABF4-FF10-5BA10F08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82213-9600-AF46-8347-358E05F1F7E3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FBB1BD-9154-F5E8-6F44-5973414D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4D8485-6996-5534-86F7-238DC47C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3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BCEC6-91DD-41F1-085D-93444400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E2D44-3E28-A470-98E0-59126AAD8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59852E-2B86-2E37-D33E-B221BC002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178C88-CE2E-0F28-144E-CD9964F6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478-F753-AA45-B655-9FE9AFB14AF8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68621F-552C-9DF6-39F6-1373E9C3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28D1CD-9BE8-645A-D396-39541896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93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F952A-B3F7-BA66-41AC-83C58C2A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878F05-EE6E-FDB5-9E81-3DF2FDBCB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E014E1-B1A5-AA47-DC8D-B81519B06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2B5A07-D8D4-8C45-5699-098B0DEE1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810F1D-B5CF-C24F-3800-CD714DC5F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2A6C8B-B6CF-9B21-739A-87E880DC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3012-FE91-7642-A790-1752ECDD8944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AADD3A-01C3-2C95-A9C8-35CE4475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5B10CF-092B-9F7A-4306-954D5986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818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C6BFE-5C07-FD75-2C2A-CF7EB49E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9102E2-BF0F-35A5-A617-43456E1F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ED4F-018C-8B4A-8C60-6EEADCCCAE6B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1B99AC-09D4-2A89-CD76-40F936E8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BCA30-383F-FA5A-27CC-E3AA587A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84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A86DB3-1BE8-87BF-48A2-35164DC4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E9B5-42AF-804B-93AB-E6C90DFCDA39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3F9050-5314-5D46-9CC7-AF768084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A7CB6F-D6C7-6168-029A-2ABEC99F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72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D5DDC-BBCE-8BDE-50B0-984B4D380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0E0B9-05D0-C0BC-53F1-193AC56C0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CD63FD-8580-B961-AB1B-FBA450F3F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FC9CD-64FF-B072-D88D-B06A2691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AC2A-CE3A-5A40-A4F4-B6E34EFD0141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78639A-956A-0DC8-0B60-854EE02F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97879B-BC5D-211B-F22A-FDEC31F4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14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AD962-34F9-335A-DC95-EF02F4BB6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377BB9-B119-AA38-8B8C-80A779348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C2EC09-2E2D-9586-5F1F-5C521674D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0C2D6D-A753-607A-F81E-DDFB580A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6E3-024C-2846-8725-774C545F955B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0381FF-BDED-AE4E-CD5C-32E4929D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1B0D38-4094-6AC8-8CD7-7718CCE6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09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DEC33B-A4C9-D4C3-C480-4872221C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0421DC-0498-43CC-DF85-167A22E1B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2C2B8-C3A3-EC35-610D-A44C22DFC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C2467D-7AF6-B545-894D-F0DA6DB31836}" type="datetime1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DD18F-770D-38E5-C345-AA1A29287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zh-CN"/>
              <a:t>2024</a:t>
            </a:r>
            <a:r>
              <a:rPr kumimoji="1" lang="zh-CN" altLang="en-US"/>
              <a:t>秋，软件设计与体系结构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C02B74-7497-01B3-FF1B-49A5BACD2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4DB412-8034-E14D-81D5-D45E190EBA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57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420CC6D-AB47-24D3-CE01-37BF0941DDB1}"/>
              </a:ext>
            </a:extLst>
          </p:cNvPr>
          <p:cNvSpPr/>
          <p:nvPr/>
        </p:nvSpPr>
        <p:spPr>
          <a:xfrm>
            <a:off x="0" y="3602038"/>
            <a:ext cx="12192000" cy="4639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7BBA6F-21AA-C681-15CC-08DE27A76843}"/>
              </a:ext>
            </a:extLst>
          </p:cNvPr>
          <p:cNvSpPr/>
          <p:nvPr/>
        </p:nvSpPr>
        <p:spPr>
          <a:xfrm>
            <a:off x="0" y="2530136"/>
            <a:ext cx="12192000" cy="9798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25F6E8-2157-DD3D-4AE6-6957E6F39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软件设计和体系结构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F91F1B-7647-3A7E-EE38-324D02953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6426"/>
            <a:ext cx="9144000" cy="1655762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北京工商大学计算机与人工智能学院 王晓川</a:t>
            </a:r>
          </a:p>
        </p:txBody>
      </p:sp>
    </p:spTree>
    <p:extLst>
      <p:ext uri="{BB962C8B-B14F-4D97-AF65-F5344CB8AC3E}">
        <p14:creationId xmlns:p14="http://schemas.microsoft.com/office/powerpoint/2010/main" val="3379116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3729-6354-CB5F-4145-BE00B039A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98F2FF25-B54E-F16B-53F3-0449CCA1F93A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3BDD7559-725B-D367-D4A0-22CD7652F090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B2E76C6-B2F5-807A-0C9A-F8B52A2A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526ECC-91B8-78E2-57AF-C7C1FF52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DD09C1-7709-D039-2991-1EC0B12D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6D6BBC-2684-247B-8D6B-940C9823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ACD71744-2534-EF63-2A30-519FB308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158CBE-6AAE-450E-3D08-9F0E2826DB15}"/>
              </a:ext>
            </a:extLst>
          </p:cNvPr>
          <p:cNvSpPr txBox="1"/>
          <p:nvPr/>
        </p:nvSpPr>
        <p:spPr>
          <a:xfrm>
            <a:off x="641636" y="947048"/>
            <a:ext cx="1071216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用例图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用来描述你的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系统和外部世界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的交互。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图片 16" descr="图示&#10;&#10;描述已自动生成">
            <a:extLst>
              <a:ext uri="{FF2B5EF4-FFF2-40B4-BE49-F238E27FC236}">
                <a16:creationId xmlns:a16="http://schemas.microsoft.com/office/drawing/2014/main" id="{54146C7E-75FB-6EDE-55BF-A1E84E526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666870"/>
            <a:ext cx="6832600" cy="4826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6F858BC-6C67-0465-3A5D-F7A6758BA581}"/>
              </a:ext>
            </a:extLst>
          </p:cNvPr>
          <p:cNvSpPr/>
          <p:nvPr/>
        </p:nvSpPr>
        <p:spPr>
          <a:xfrm>
            <a:off x="3515557" y="1528105"/>
            <a:ext cx="4637843" cy="48549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4D81DD-3276-D175-91D4-AA89D4252031}"/>
              </a:ext>
            </a:extLst>
          </p:cNvPr>
          <p:cNvSpPr txBox="1"/>
          <p:nvPr/>
        </p:nvSpPr>
        <p:spPr>
          <a:xfrm>
            <a:off x="9178648" y="5128103"/>
            <a:ext cx="2743200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用例图没有展示流程信息，需要编写用例文档进行规格说明</a:t>
            </a:r>
          </a:p>
        </p:txBody>
      </p:sp>
    </p:spTree>
    <p:extLst>
      <p:ext uri="{BB962C8B-B14F-4D97-AF65-F5344CB8AC3E}">
        <p14:creationId xmlns:p14="http://schemas.microsoft.com/office/powerpoint/2010/main" val="375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EE8CA-5859-6EDB-34B9-93CB0A15E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4460678-389A-3D2A-AE61-CF1900D43CB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66FEB2C-D670-5719-81C2-17DFB94D26C4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8ACA7B-AD50-DFF5-77A4-491613355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CBA11E-5120-B892-704A-F87DE07C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910C6C-C62A-D757-0599-3932C327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827592-B928-55D7-05A7-BC0515FD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F98DA78-9E90-E733-1151-A466328E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541F6FB-C305-E488-48D6-DAD88E3DDE79}"/>
              </a:ext>
            </a:extLst>
          </p:cNvPr>
          <p:cNvSpPr txBox="1"/>
          <p:nvPr/>
        </p:nvSpPr>
        <p:spPr>
          <a:xfrm>
            <a:off x="641636" y="947048"/>
            <a:ext cx="591008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用例图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是一种动态行为图，主要用于描述某一方法、机制或用例的内部行为。主要使用场合包括业务建模、需求、类设计等。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464FBFDE-AC9B-0532-28FC-D9A69286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5" y="792431"/>
            <a:ext cx="4912367" cy="55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8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18C2A-B673-6619-319A-C5AAA75A1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CA1A3688-2097-277C-86A7-195F53830DAA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BA12C9-20A2-E3DC-7543-1E7C1E649986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34240C1-A259-E5D9-3493-DAF83757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静态结构图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43F87B-0C76-55CD-4798-D8D9CF12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EFF997-A689-2758-C3BD-7CD4E2D1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D117E6-03C0-76E0-7534-3086EE45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888078B-3931-A8A0-D1DA-9DE42C49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A0DAA19-C3A9-5993-5139-109079641094}"/>
              </a:ext>
            </a:extLst>
          </p:cNvPr>
          <p:cNvSpPr txBox="1"/>
          <p:nvPr/>
        </p:nvSpPr>
        <p:spPr>
          <a:xfrm>
            <a:off x="641636" y="947048"/>
            <a:ext cx="107121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静态结构图（类图、对象图、包图与组合结构图）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用来对系统进行分析和设计。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78F5820E-F209-61F3-3B1E-F2C52DC89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52" y="2421447"/>
            <a:ext cx="7772400" cy="314478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F88175B-89D6-3010-4C8B-FCFD3F75A01D}"/>
              </a:ext>
            </a:extLst>
          </p:cNvPr>
          <p:cNvSpPr txBox="1"/>
          <p:nvPr/>
        </p:nvSpPr>
        <p:spPr>
          <a:xfrm>
            <a:off x="9178648" y="5128103"/>
            <a:ext cx="2743200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类图反应系统内部的静态结构特征</a:t>
            </a:r>
          </a:p>
        </p:txBody>
      </p:sp>
    </p:spTree>
    <p:extLst>
      <p:ext uri="{BB962C8B-B14F-4D97-AF65-F5344CB8AC3E}">
        <p14:creationId xmlns:p14="http://schemas.microsoft.com/office/powerpoint/2010/main" val="241489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C9C56-D96F-CE6E-6BCC-8D5A033D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C7CF317D-BE84-8964-E00E-7E5C27E53402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3E77134-7241-8E14-7D2B-A97A880500B1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0ECCE3-AFF6-7DFE-E7D5-CAB9C9D1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静态结构图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DF5A46-1F5D-DDC8-E62C-3A2E8EDB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E4F58D-9E7A-6AE2-E4CC-B255352F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605700-2B02-8D31-B594-A5560F4A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77BE03C2-0E9A-8A7E-9BFD-423AB4BF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A866957-45ED-51F6-DF3E-F8F7961C3256}"/>
              </a:ext>
            </a:extLst>
          </p:cNvPr>
          <p:cNvSpPr txBox="1"/>
          <p:nvPr/>
        </p:nvSpPr>
        <p:spPr>
          <a:xfrm>
            <a:off x="641636" y="947048"/>
            <a:ext cx="107121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静态结构图（类图、对象图、包图与组合结构图）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用来对系统进行分析和设计。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5A4E9D-6937-BFD5-6307-F27CDC127568}"/>
              </a:ext>
            </a:extLst>
          </p:cNvPr>
          <p:cNvSpPr txBox="1"/>
          <p:nvPr/>
        </p:nvSpPr>
        <p:spPr>
          <a:xfrm>
            <a:off x="9178648" y="5128103"/>
            <a:ext cx="2743200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对象图展示某一时刻对象（实例）之间的关系</a:t>
            </a: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7BD061FE-A914-0394-0CF6-C0A40A50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69" y="2738987"/>
            <a:ext cx="5600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0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D37C-3598-55D9-6C9E-B1C8F846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CE7C4F62-7D1A-1572-1605-23A24E1A1DB5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2DCA77D-940C-112F-5B0E-D564BE7E0CB5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488030-25AA-E93F-F2E6-53D4C6BE3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静态结构图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A86B9E-0E93-57BD-490F-9811551C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FFB6B-B890-EA69-23E8-7D78DD0D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4FA24C-E258-F3C2-A001-A21C5220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B530A25D-4C9B-3265-39F5-882911AF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B52A9BE-9029-8D8E-43A6-1E363436A97B}"/>
              </a:ext>
            </a:extLst>
          </p:cNvPr>
          <p:cNvSpPr txBox="1"/>
          <p:nvPr/>
        </p:nvSpPr>
        <p:spPr>
          <a:xfrm>
            <a:off x="641636" y="947048"/>
            <a:ext cx="107121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静态结构图（类图、对象图、包图与组合结构图）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用来对系统进行分析和设计。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0FC2B2-B755-3261-6851-23232F810208}"/>
              </a:ext>
            </a:extLst>
          </p:cNvPr>
          <p:cNvSpPr txBox="1"/>
          <p:nvPr/>
        </p:nvSpPr>
        <p:spPr>
          <a:xfrm>
            <a:off x="9178648" y="5128103"/>
            <a:ext cx="2743200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包图展示软件系统的分层结构</a:t>
            </a:r>
          </a:p>
        </p:txBody>
      </p:sp>
      <p:pic>
        <p:nvPicPr>
          <p:cNvPr id="11" name="图片 10" descr="图表, 图示&#10;&#10;描述已自动生成">
            <a:extLst>
              <a:ext uri="{FF2B5EF4-FFF2-40B4-BE49-F238E27FC236}">
                <a16:creationId xmlns:a16="http://schemas.microsoft.com/office/drawing/2014/main" id="{82277F5C-3271-5CA6-A40F-2E8C05326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27" y="1730984"/>
            <a:ext cx="1605723" cy="4568770"/>
          </a:xfrm>
          <a:prstGeom prst="rect">
            <a:avLst/>
          </a:prstGeom>
        </p:spPr>
      </p:pic>
      <p:pic>
        <p:nvPicPr>
          <p:cNvPr id="14" name="图片 13" descr="图表, 箱线图&#10;&#10;描述已自动生成">
            <a:extLst>
              <a:ext uri="{FF2B5EF4-FFF2-40B4-BE49-F238E27FC236}">
                <a16:creationId xmlns:a16="http://schemas.microsoft.com/office/drawing/2014/main" id="{A6F5A08D-EF73-B8CA-7C2B-0C9A9383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622" y="2213655"/>
            <a:ext cx="4114800" cy="3338111"/>
          </a:xfrm>
          <a:prstGeom prst="rect">
            <a:avLst/>
          </a:prstGeom>
        </p:spPr>
      </p:pic>
      <p:sp>
        <p:nvSpPr>
          <p:cNvPr id="16" name="上箭头 15">
            <a:extLst>
              <a:ext uri="{FF2B5EF4-FFF2-40B4-BE49-F238E27FC236}">
                <a16:creationId xmlns:a16="http://schemas.microsoft.com/office/drawing/2014/main" id="{1F685FF3-2E00-1A46-1E1A-8F3F4E4D534A}"/>
              </a:ext>
            </a:extLst>
          </p:cNvPr>
          <p:cNvSpPr/>
          <p:nvPr/>
        </p:nvSpPr>
        <p:spPr>
          <a:xfrm rot="3003620">
            <a:off x="4306672" y="5097965"/>
            <a:ext cx="127324" cy="408373"/>
          </a:xfrm>
          <a:prstGeom prst="upArrow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9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997A3-07C8-1D82-46BA-18118C8BF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49BDA275-D2A6-B902-6498-3EE0EA7D2B55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E4267AF-E3B9-E31A-4171-466DCC4B35C9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506DEC-E2AF-F8F7-664E-3B7008CD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4AC393-005C-EDEF-0CC6-1963350F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0A81B9-0780-A55F-9F30-92D9D41F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7582E-35B4-739F-A035-47127213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8218C4A5-2F41-7C50-9C20-D43A59D3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0D5C80F-6209-A57B-8464-D9E5B3B975A0}"/>
              </a:ext>
            </a:extLst>
          </p:cNvPr>
          <p:cNvSpPr txBox="1"/>
          <p:nvPr/>
        </p:nvSpPr>
        <p:spPr>
          <a:xfrm>
            <a:off x="641636" y="947048"/>
            <a:ext cx="3584135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用来显示对象之间的交互活动，关注对象之间的消息传送的时间顺序。顺序图推荐适用场合包括用例分析、用例设计等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63E5A48D-D82F-A9AF-1A0B-F81CB9A9B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507" y="877340"/>
            <a:ext cx="7772400" cy="54524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3F43307-D488-3E80-7D19-A8A0BFFC952F}"/>
              </a:ext>
            </a:extLst>
          </p:cNvPr>
          <p:cNvSpPr txBox="1"/>
          <p:nvPr/>
        </p:nvSpPr>
        <p:spPr>
          <a:xfrm>
            <a:off x="641636" y="5646198"/>
            <a:ext cx="377539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顺序图侧重描述交互的先后顺序</a:t>
            </a:r>
          </a:p>
        </p:txBody>
      </p:sp>
    </p:spTree>
    <p:extLst>
      <p:ext uri="{BB962C8B-B14F-4D97-AF65-F5344CB8AC3E}">
        <p14:creationId xmlns:p14="http://schemas.microsoft.com/office/powerpoint/2010/main" val="2741882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C465-4DF3-39A3-000E-E1803C0A9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50C8BE6-E33A-DAD4-0D6A-C5FF9E7E0677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BCA2B2B-1392-4AD3-82A9-23DD7AF11061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28029B-47E7-FFE7-03B9-363EC61A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通信图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3566B1-5B87-CC43-957D-EFC96073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13D718-9DC5-67F3-F3FF-3A21FC76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4BD4DE-0EE1-63E7-89AB-BB187D2F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B98FE020-AEB4-DBB9-8B82-4F5B368F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68F594-9903-8F22-CFC7-0AEB9B0476FE}"/>
              </a:ext>
            </a:extLst>
          </p:cNvPr>
          <p:cNvSpPr txBox="1"/>
          <p:nvPr/>
        </p:nvSpPr>
        <p:spPr>
          <a:xfrm>
            <a:off x="641636" y="947048"/>
            <a:ext cx="107121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通信图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用来表示一组对象之间的关系及交互活动。通信图和顺序图是同构的，只是侧重点不同。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953A5182-895F-9247-2B82-026C5106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05" y="2233463"/>
            <a:ext cx="7772400" cy="28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8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7A826-ADEE-4C5E-5FEF-5E5C84DB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4132B38-2DC9-6E6C-5B36-B0CBF4B2CA70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518A583-9F37-02EA-7DA8-41E11B0C5996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FD89C7-4645-DB92-A4A5-E4C9378B4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状态机图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64AEAE-E191-2E14-68BD-BA02DE9F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33A44D-2AB1-81D3-9EF8-3006E15F8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2D806A-07A7-53A8-E29A-60BD6C91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9CEF7B1D-BE53-A317-9E1F-0AD31F36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FFF723-4E28-B207-3B0B-76402A3787F9}"/>
              </a:ext>
            </a:extLst>
          </p:cNvPr>
          <p:cNvSpPr txBox="1"/>
          <p:nvPr/>
        </p:nvSpPr>
        <p:spPr>
          <a:xfrm>
            <a:off x="641636" y="947048"/>
            <a:ext cx="1071216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+mn-ea"/>
              </a:rPr>
              <a:t>顺序图和通信图都是交互图的一种，它们侧重于描述对象之间的交互过程。然而，有时候对象本身也是很复杂的，它可能涉及不同的状态和行为，此时需要通过状态机图来表示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98ED1E6F-C404-A6EB-CCC9-CAE3AB33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297" y="2643900"/>
            <a:ext cx="4254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A075-61C9-3F5B-73EE-910E7A3D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4C9940FF-80F8-1E93-9944-52A38EB8C50C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73B947D-A707-47A6-855B-9E7F43F0F896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19C418-6C5D-DB81-6440-B4B4AAA4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构件图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7EC98C-83B1-1494-657B-6258EA73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8482D-9EBC-0B70-EBCB-B9CBC6B2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3C8835-388D-F81E-C915-04808969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9AAE27D-39FB-3CAF-94B9-E7D87034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6178906-2A6F-1CA3-8533-E990DB5DC4BC}"/>
              </a:ext>
            </a:extLst>
          </p:cNvPr>
          <p:cNvSpPr txBox="1"/>
          <p:nvPr/>
        </p:nvSpPr>
        <p:spPr>
          <a:xfrm>
            <a:off x="641636" y="947048"/>
            <a:ext cx="107121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+mn-ea"/>
              </a:rPr>
              <a:t>构件图将封装类做为构件，描述在系统实现环境中的软件构件和它们之间的关系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3DF2A6BF-AFD3-381A-E56C-A87B96DC3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538" y="1704512"/>
            <a:ext cx="4832924" cy="45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9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BEBEC-462A-7309-D1F4-B5913CFD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1CB318E-801B-E018-DB47-F2108B6A5547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A9B43A0-AAB3-C21D-8213-CA93426955F9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D62FB0-013E-C12C-393F-38833207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2B28CF-070C-0982-B07A-729C9C04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5EEB6A-CCF1-42C9-08E3-13AF38A5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0DC66A-38F9-9533-F307-1D87F6DE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573B3A5-C46C-A781-090A-903E50F2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3057B48-D67C-F6E9-A675-199288DB44F7}"/>
              </a:ext>
            </a:extLst>
          </p:cNvPr>
          <p:cNvSpPr txBox="1"/>
          <p:nvPr/>
        </p:nvSpPr>
        <p:spPr>
          <a:xfrm>
            <a:off x="641636" y="947048"/>
            <a:ext cx="107121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+mn-ea"/>
              </a:rPr>
              <a:t>构件图描述系统所需的硬件环境的物理结构，以及软件资源在硬件环境中的部署方案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28BA20A5-E311-D542-A2DE-63EA694D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968" y="2516511"/>
            <a:ext cx="5651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5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29942-8BB0-6536-BFF9-EFFBDCD0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426B108-286D-6053-FC96-3FD948740B2B}"/>
              </a:ext>
            </a:extLst>
          </p:cNvPr>
          <p:cNvSpPr/>
          <p:nvPr/>
        </p:nvSpPr>
        <p:spPr>
          <a:xfrm>
            <a:off x="0" y="2530136"/>
            <a:ext cx="12192000" cy="979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EC0972-BE20-B2B9-367D-C0F5DC2AB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>
                <a:latin typeface="+mn-ea"/>
                <a:ea typeface="+mn-ea"/>
              </a:rPr>
              <a:t>统一建模方法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8D2E5E-CBE6-374A-A281-560B779F0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3720317"/>
            <a:ext cx="4572000" cy="1655762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2000" dirty="0"/>
              <a:t>什么是</a:t>
            </a:r>
            <a:r>
              <a:rPr kumimoji="1" lang="en-US" altLang="zh-CN" sz="2000" dirty="0"/>
              <a:t>UML</a:t>
            </a:r>
          </a:p>
          <a:p>
            <a:pPr marL="342900" indent="-342900" algn="l">
              <a:lnSpc>
                <a:spcPct val="100000"/>
              </a:lnSpc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UML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2.0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EBCF769-2A33-199F-C50F-C744E6F33A5A}"/>
              </a:ext>
            </a:extLst>
          </p:cNvPr>
          <p:cNvCxnSpPr/>
          <p:nvPr/>
        </p:nvCxnSpPr>
        <p:spPr>
          <a:xfrm>
            <a:off x="3509818" y="3509963"/>
            <a:ext cx="52000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徽章 1 纯色填充">
            <a:extLst>
              <a:ext uri="{FF2B5EF4-FFF2-40B4-BE49-F238E27FC236}">
                <a16:creationId xmlns:a16="http://schemas.microsoft.com/office/drawing/2014/main" id="{59628CF9-D299-C8D4-4D34-B832A760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0526" y="2831378"/>
            <a:ext cx="678586" cy="6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6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CD51-3E1A-D29B-459A-BD605449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E251876-BF77-9465-0617-B2824D8DA55D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4E585AA-3CCB-F055-5F2A-10B97FCD402E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9CADF7-3A88-7B50-1CDE-8761B91F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进行系统分析与设计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A0A2F4-0EB5-C0E8-9EAA-9F68AF1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158910-F650-A40D-5386-05E4351E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834545-E731-3BDA-1338-E1543EC5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22F633CC-A53D-9337-5941-300EF710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EAD719D5-F17A-A4AA-E303-9E19473E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505" y="1164440"/>
            <a:ext cx="8525732" cy="488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31929-C016-EDB3-316C-B62745F8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2EA51AE-ECFA-B449-EC95-A527A71A195A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A3257F2-FE6D-1ABD-2C39-1678D840534F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2FA6C8C-3E12-EB9F-766D-4B4012D3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进行系统分析与设计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BCBD93-7EA2-3BFF-FC92-83D5489B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DFF5B-8C66-CF3D-62A7-9F5A3625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924F7A-887C-0B20-9935-BA29258D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2E52736B-4F4B-54C8-38ED-A54355A7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D2137F-24CF-A3C4-2A7F-F1176CE8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58" y="1638694"/>
            <a:ext cx="10976084" cy="35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58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8BE2-31A3-D287-618E-83BE5D8A0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058942-B789-491A-27BF-78A8CF54A286}"/>
              </a:ext>
            </a:extLst>
          </p:cNvPr>
          <p:cNvSpPr/>
          <p:nvPr/>
        </p:nvSpPr>
        <p:spPr>
          <a:xfrm>
            <a:off x="0" y="2530136"/>
            <a:ext cx="12192000" cy="979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692CF4-FEF5-C97C-126E-9FC77D486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>
                <a:latin typeface="+mn-ea"/>
                <a:ea typeface="+mn-ea"/>
              </a:rPr>
              <a:t>用例建模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1C3926-EF06-77BC-9A90-9C8CD61A1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3720317"/>
            <a:ext cx="4572000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00000"/>
              </a:lnSpc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2000" dirty="0"/>
              <a:t>用例建模</a:t>
            </a:r>
            <a:endParaRPr kumimoji="1" lang="en-US" altLang="zh-CN" sz="2000" dirty="0"/>
          </a:p>
          <a:p>
            <a:pPr marL="342900" indent="-342900" algn="l">
              <a:lnSpc>
                <a:spcPct val="100000"/>
              </a:lnSpc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2000" dirty="0"/>
              <a:t>用例</a:t>
            </a:r>
            <a:endParaRPr kumimoji="1" lang="en-US" altLang="zh-CN" sz="2000" dirty="0"/>
          </a:p>
          <a:p>
            <a:pPr marL="342900" indent="-342900" algn="l">
              <a:lnSpc>
                <a:spcPct val="100000"/>
              </a:lnSpc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2000" dirty="0"/>
              <a:t>用例文档</a:t>
            </a:r>
            <a:endParaRPr kumimoji="1" lang="en-US" altLang="zh-CN" sz="2000" dirty="0"/>
          </a:p>
          <a:p>
            <a:pPr marL="342900" indent="-342900" algn="l">
              <a:lnSpc>
                <a:spcPct val="100000"/>
              </a:lnSpc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Rethinking</a:t>
            </a:r>
          </a:p>
          <a:p>
            <a:pPr marL="342900" indent="-342900" algn="l">
              <a:lnSpc>
                <a:spcPct val="100000"/>
              </a:lnSpc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CN" sz="2000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DA131B8-973B-F78E-8D65-478F9ADFCFC2}"/>
              </a:ext>
            </a:extLst>
          </p:cNvPr>
          <p:cNvCxnSpPr/>
          <p:nvPr/>
        </p:nvCxnSpPr>
        <p:spPr>
          <a:xfrm>
            <a:off x="3509818" y="3509963"/>
            <a:ext cx="52000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形 5" descr="徽章 纯色填充">
            <a:extLst>
              <a:ext uri="{FF2B5EF4-FFF2-40B4-BE49-F238E27FC236}">
                <a16:creationId xmlns:a16="http://schemas.microsoft.com/office/drawing/2014/main" id="{815DA554-EA19-D26B-40CB-87A691C79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1370" y="2831377"/>
            <a:ext cx="678586" cy="6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91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C4D65-FA81-D2F4-E877-4E45B3930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569FB30-3901-7C39-5526-583E22FA2BFA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346116A-C813-B66D-33E0-186394F751AF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DFF8BF-4DCD-1287-A059-D132DA898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什么是用例建模？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0A574A-C70D-68D6-2175-FCB799FE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2616C9-0901-4978-8372-E7F451C3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C82195-37AB-F1B6-4AE5-4EACDC90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6AA6027-CE41-F2F4-F604-F58C4413C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AE210F0-A802-D484-EF37-1BD2430CBB70}"/>
              </a:ext>
            </a:extLst>
          </p:cNvPr>
          <p:cNvSpPr txBox="1"/>
          <p:nvPr/>
        </p:nvSpPr>
        <p:spPr>
          <a:xfrm>
            <a:off x="641636" y="947048"/>
            <a:ext cx="1071216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用例建模主要用来进行软件需求分析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清晰地描述系统的边界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描述系统需要的行为以及行为与系统的关系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识别谁、或者什么，与系统交互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确认需求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是一种规划工具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393D9983-A210-9F4D-F20D-DD131D199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6168"/>
            <a:ext cx="5854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4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5AAE-FC64-DA91-C534-5BD2EF03F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FF0CEFC9-C0F3-7B48-75C7-2681C90F8540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843680F-6709-3474-F49C-C97E976BE3C9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F227E0-9124-4E40-7A75-65FC9030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用例模型本质上是文本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282CDE-901A-DE42-95F4-B9901564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B2D70-4C67-CBD3-FD99-4F99B4C8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75CA9B-4EA1-AA5C-C31B-80E4A9B0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166D1F65-78D5-1349-9CC7-C2BC0B95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3413E02C-9020-91E7-978D-6808E0B07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985145"/>
            <a:ext cx="5854700" cy="3403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D464D9-64A5-9DC9-9D9B-B0942717E5B9}"/>
              </a:ext>
            </a:extLst>
          </p:cNvPr>
          <p:cNvSpPr txBox="1"/>
          <p:nvPr/>
        </p:nvSpPr>
        <p:spPr>
          <a:xfrm>
            <a:off x="7978112" y="4571236"/>
            <a:ext cx="28770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User-case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Specification</a:t>
            </a:r>
          </a:p>
          <a:p>
            <a:pPr marL="285750" indent="-285750">
              <a:buClr>
                <a:srgbClr val="C00000"/>
              </a:buClr>
              <a:buFont typeface="系统字体常规体"/>
              <a:buChar char="-"/>
            </a:pPr>
            <a:r>
              <a:rPr kumimoji="1" lang="en-US" altLang="zh-CN" sz="1600" dirty="0"/>
              <a:t>brief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description</a:t>
            </a:r>
          </a:p>
          <a:p>
            <a:pPr marL="285750" indent="-285750">
              <a:buClr>
                <a:srgbClr val="C00000"/>
              </a:buClr>
              <a:buFont typeface="系统字体常规体"/>
              <a:buChar char="-"/>
            </a:pPr>
            <a:r>
              <a:rPr kumimoji="1" lang="en-US" altLang="zh-CN" sz="1600" dirty="0"/>
              <a:t>flow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events</a:t>
            </a:r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CA9156-0250-C9D1-531D-AD4C1AB1301D}"/>
              </a:ext>
            </a:extLst>
          </p:cNvPr>
          <p:cNvSpPr txBox="1"/>
          <p:nvPr/>
        </p:nvSpPr>
        <p:spPr>
          <a:xfrm>
            <a:off x="751211" y="959990"/>
            <a:ext cx="29679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User-case-mode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Survey</a:t>
            </a:r>
          </a:p>
          <a:p>
            <a:pPr marL="285750" indent="-285750">
              <a:buClr>
                <a:srgbClr val="C00000"/>
              </a:buClr>
              <a:buFont typeface="系统字体常规体"/>
              <a:buChar char="-"/>
            </a:pPr>
            <a:r>
              <a:rPr kumimoji="1" lang="en-US" altLang="zh-CN" sz="1600" dirty="0"/>
              <a:t>survey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description</a:t>
            </a:r>
          </a:p>
          <a:p>
            <a:pPr marL="285750" indent="-285750">
              <a:buClr>
                <a:srgbClr val="C00000"/>
              </a:buClr>
              <a:buFont typeface="系统字体常规体"/>
              <a:buChar char="-"/>
            </a:pPr>
            <a:r>
              <a:rPr kumimoji="1" lang="en-US" altLang="zh-CN" sz="1600" dirty="0"/>
              <a:t>list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all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actors</a:t>
            </a:r>
          </a:p>
          <a:p>
            <a:pPr marL="285750" indent="-285750">
              <a:buClr>
                <a:srgbClr val="C00000"/>
              </a:buClr>
              <a:buFont typeface="系统字体常规体"/>
              <a:buChar char="-"/>
            </a:pPr>
            <a:r>
              <a:rPr kumimoji="1" lang="en-US" altLang="zh-CN" sz="1600" dirty="0"/>
              <a:t>list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all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use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cases</a:t>
            </a:r>
            <a:endParaRPr kumimoji="1" lang="zh-CN" altLang="en-US" sz="1600" dirty="0"/>
          </a:p>
        </p:txBody>
      </p:sp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D30CE053-E27A-F364-BF55-A1EA60E3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10" y="2180803"/>
            <a:ext cx="4202529" cy="41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1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5B903-5840-DB59-592F-43186C3A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04180D54-7883-6A18-40C2-DFCDA8A5681C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DF49DB0-0A55-B7FB-031A-3F20B6E29B89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8120ABF-E4D0-F6AB-DC05-91BD4545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用例图的典型要素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7661A5-BE79-FBDF-088F-CA31F001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5CFEF7-FF42-3A4D-6C53-78BAA5C1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5E2F1-4AFA-6CFE-105B-16416DA7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A29C7F1-B5BA-3592-9986-0BFA2D0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132FCE-B104-DCA8-FD98-0120E623669E}"/>
              </a:ext>
            </a:extLst>
          </p:cNvPr>
          <p:cNvSpPr txBox="1"/>
          <p:nvPr/>
        </p:nvSpPr>
        <p:spPr>
          <a:xfrm>
            <a:off x="641636" y="947048"/>
            <a:ext cx="515548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角色（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系统边界之外的人或事物，与系统发生交互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用例（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表示系统能为角色做的事情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E39D6B00-B7CF-2F4D-35AE-010C139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1212"/>
            <a:ext cx="5854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75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B7C1-3A6B-947A-623F-14D7F744E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D0ECF33-32BC-5B6B-8A0E-C4E9178A3713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4D2B4B6-B7F7-5C4B-BC2A-5CB2327DDBB5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9F067C-F492-D9C0-7AF2-508DA8AE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用例（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E40781-FDB3-A8EF-4CA1-660A8769A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E2F5ED-FA85-BC1B-8877-00D89277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D6331D-9156-4650-96E9-8EA9B551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F76B11E-2F14-FE90-4653-C4044987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4DFA420-137F-1BD3-630A-D13176504B21}"/>
              </a:ext>
            </a:extLst>
          </p:cNvPr>
          <p:cNvSpPr txBox="1"/>
          <p:nvPr/>
        </p:nvSpPr>
        <p:spPr>
          <a:xfrm>
            <a:off x="641636" y="947048"/>
            <a:ext cx="5155482" cy="24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用例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定义了一系列动作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由系统运行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提供一个可观察到的结果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309F2C09-C507-09AA-AA70-C8F8C1C5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1753"/>
            <a:ext cx="5854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10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970C7-1070-ADD1-C355-0BA68C73B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3155CD0-3ED2-9262-3D8D-8FA1D2FBE8E3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127DC7A-DD29-FEBF-D108-F6561472965A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5A2EF5-5C5D-E059-7E35-85DAD2A9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用例与需求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F8D4F3-441C-37B8-D925-38D72BAC50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7C006A-9C62-50C9-0046-22FB475C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CC85E-218F-E4F6-111E-9894483D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1AE062A-4075-A440-D505-15105819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B9822D4-7569-407B-9FB5-E8105836A422}"/>
              </a:ext>
            </a:extLst>
          </p:cNvPr>
          <p:cNvSpPr txBox="1"/>
          <p:nvPr/>
        </p:nvSpPr>
        <p:spPr>
          <a:xfrm>
            <a:off x="641636" y="947048"/>
            <a:ext cx="4880276" cy="3361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每个用例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描述系统能够为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做的动作（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展示了用户能使用的系统功能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建模了系统和不同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的关系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从某个特定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视角看，完成并且清晰地描述了他的业务流程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C41D0A8F-1B75-0BF6-9521-7CEE389CB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150" y="1828799"/>
            <a:ext cx="59309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68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32EE7-7507-7761-C0D7-32843125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DA20C80-7837-505C-6ECD-6B6172F21858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0088177-3F17-5717-5155-7314B09CDA11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5A2E8F-A59D-40E5-FD0A-7DEFD7D52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使用用例的好处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F8937B-6850-1FBF-807C-04A2326B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17A3A2-1281-9870-C53E-898178DB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16CD3F-3540-399F-F1B1-BFA61280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B546311D-9A14-E82C-4506-23180856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0BD57BD-A9A8-6512-77CF-B6490B9C2789}"/>
              </a:ext>
            </a:extLst>
          </p:cNvPr>
          <p:cNvSpPr txBox="1"/>
          <p:nvPr/>
        </p:nvSpPr>
        <p:spPr>
          <a:xfrm>
            <a:off x="641636" y="988314"/>
            <a:ext cx="10712164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描述需求的上下文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用逻辑序列描述系统需求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可视化展示为什么系统需要这个功能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确认所有的需求是否都得到满足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易于理解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客户和用户都能理解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讲述系统使用的场景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避免误解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有利于与客户达成一致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有利于重用：测试、设计以及文档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154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7937-0A23-0896-1C48-1F9474C3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00159FD5-FC30-364D-1F98-24C9C6DE9AFE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FF28083-CC3A-CCE5-7C1D-8E06C7461E21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936137-B9EE-83D6-EE62-F1DAA788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Actor→Roles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FFF1A-032C-128F-38E2-CDA32305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83B3AF-9FCA-8310-2B91-F3546E37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2199CE-31C6-D6C6-E795-61667052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769CD4E0-39F1-F513-F50B-C64C020C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4A90DFA-E6B1-0358-02A3-F844ACDFAF27}"/>
              </a:ext>
            </a:extLst>
          </p:cNvPr>
          <p:cNvSpPr txBox="1"/>
          <p:nvPr/>
        </p:nvSpPr>
        <p:spPr>
          <a:xfrm>
            <a:off x="641636" y="988314"/>
            <a:ext cx="10712164" cy="1596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表示的是一种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Role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（角色）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可以是人、硬件设备、另一个系统等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的名字应该能准确清晰表示它的角色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 descr="手放脸上的女生">
            <a:extLst>
              <a:ext uri="{FF2B5EF4-FFF2-40B4-BE49-F238E27FC236}">
                <a16:creationId xmlns:a16="http://schemas.microsoft.com/office/drawing/2014/main" id="{4F725C54-4BF8-9322-9342-32AAE0D9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1636" y="2754576"/>
            <a:ext cx="968843" cy="33097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5F40FB-013C-FF9C-2C10-B8F9A06D5CE9}"/>
              </a:ext>
            </a:extLst>
          </p:cNvPr>
          <p:cNvSpPr txBox="1"/>
          <p:nvPr/>
        </p:nvSpPr>
        <p:spPr>
          <a:xfrm>
            <a:off x="1848678" y="3203443"/>
            <a:ext cx="4019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Jodie</a:t>
            </a:r>
            <a:r>
              <a:rPr kumimoji="1" lang="zh-CN" altLang="en-US" sz="2000" b="1" dirty="0"/>
              <a:t>：</a:t>
            </a:r>
            <a:r>
              <a:rPr kumimoji="1" lang="zh-CN" altLang="en-US" sz="2000" dirty="0"/>
              <a:t>是一个软件工程的本科生</a:t>
            </a:r>
          </a:p>
        </p:txBody>
      </p:sp>
      <p:pic>
        <p:nvPicPr>
          <p:cNvPr id="13" name="图片 12" descr="手扶着下巴侧面的男学生">
            <a:extLst>
              <a:ext uri="{FF2B5EF4-FFF2-40B4-BE49-F238E27FC236}">
                <a16:creationId xmlns:a16="http://schemas.microsoft.com/office/drawing/2014/main" id="{C971320A-B73C-EF05-2EEB-EFED5A3E8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97" y="2744637"/>
            <a:ext cx="1097353" cy="35950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9F2095A-D6FA-7C08-A2F2-5AECCD6347B3}"/>
              </a:ext>
            </a:extLst>
          </p:cNvPr>
          <p:cNvSpPr txBox="1"/>
          <p:nvPr/>
        </p:nvSpPr>
        <p:spPr>
          <a:xfrm>
            <a:off x="1848678" y="4881046"/>
            <a:ext cx="4277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Charlie</a:t>
            </a:r>
            <a:r>
              <a:rPr kumimoji="1" lang="zh-CN" altLang="en-US" sz="2000" b="1" dirty="0"/>
              <a:t>：</a:t>
            </a:r>
            <a:r>
              <a:rPr kumimoji="1" lang="zh-CN" altLang="en-US" sz="2000" dirty="0"/>
              <a:t>是一个软件工程的助教，</a:t>
            </a:r>
            <a:endParaRPr kumimoji="1" lang="en-US" altLang="zh-CN" sz="2000" dirty="0"/>
          </a:p>
          <a:p>
            <a:r>
              <a:rPr kumimoji="1" lang="zh-CN" altLang="en-US" sz="2000" dirty="0"/>
              <a:t>同时是计算机专业的硕士研究生</a:t>
            </a:r>
          </a:p>
        </p:txBody>
      </p:sp>
      <p:pic>
        <p:nvPicPr>
          <p:cNvPr id="17" name="图片 16" descr="图示&#10;&#10;描述已自动生成">
            <a:extLst>
              <a:ext uri="{FF2B5EF4-FFF2-40B4-BE49-F238E27FC236}">
                <a16:creationId xmlns:a16="http://schemas.microsoft.com/office/drawing/2014/main" id="{6BBB7966-1027-C693-AE23-3E95DEB83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517" y="3188303"/>
            <a:ext cx="4241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7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42042-A45B-84F0-7EA2-72D6BB85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BBAD887-8C8E-6A9F-EDB2-F966F38DE4B3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C8ADD5A-BD03-BF06-F576-8686AA9FD8BB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A62-9B84-7C4A-9688-5CB0F96A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4C141B-66C8-57AF-15CB-B1D74ED4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05148-BE96-497F-F34A-573B323C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E86E04-1F95-E8E5-B6C6-0DA2D78D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3E8739A8-BB87-E80F-5CED-DB19704A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AA75738-CC5B-2306-AE23-154647B9D19B}"/>
              </a:ext>
            </a:extLst>
          </p:cNvPr>
          <p:cNvSpPr txBox="1"/>
          <p:nvPr/>
        </p:nvSpPr>
        <p:spPr>
          <a:xfrm>
            <a:off x="641636" y="1262094"/>
            <a:ext cx="10712164" cy="24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UML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Modeling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Language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），统一建模语言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可视化（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visualizing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详述（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specifying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构造（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constructing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文档化（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documenting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5000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0B8E2C-A929-19D9-1FC0-B25E1A29B102}"/>
              </a:ext>
            </a:extLst>
          </p:cNvPr>
          <p:cNvSpPr txBox="1"/>
          <p:nvPr/>
        </p:nvSpPr>
        <p:spPr>
          <a:xfrm>
            <a:off x="5513033" y="3263890"/>
            <a:ext cx="584076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0000"/>
                </a:solidFill>
              </a:rPr>
              <a:t>UML</a:t>
            </a:r>
            <a:r>
              <a:rPr lang="zh-CN" altLang="en-US" sz="2400" dirty="0"/>
              <a:t>是目前最主流的软件设计与分析工具</a:t>
            </a:r>
          </a:p>
        </p:txBody>
      </p:sp>
      <p:pic>
        <p:nvPicPr>
          <p:cNvPr id="12" name="图片 11" descr="图片包含 徽标&#10;&#10;描述已自动生成">
            <a:extLst>
              <a:ext uri="{FF2B5EF4-FFF2-40B4-BE49-F238E27FC236}">
                <a16:creationId xmlns:a16="http://schemas.microsoft.com/office/drawing/2014/main" id="{A05C00B6-F570-0BFB-F04B-55EB61F69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4273329"/>
            <a:ext cx="2616200" cy="1714500"/>
          </a:xfrm>
          <a:prstGeom prst="rect">
            <a:avLst/>
          </a:prstGeom>
        </p:spPr>
      </p:pic>
      <p:pic>
        <p:nvPicPr>
          <p:cNvPr id="14" name="图片 13" descr="图形用户界面, 应用程序, Teams&#10;&#10;描述已自动生成">
            <a:extLst>
              <a:ext uri="{FF2B5EF4-FFF2-40B4-BE49-F238E27FC236}">
                <a16:creationId xmlns:a16="http://schemas.microsoft.com/office/drawing/2014/main" id="{D297A98A-4FAC-951E-938A-DD47A739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407" y="4143970"/>
            <a:ext cx="6272814" cy="19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1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CD4F1-2F24-8BCC-A901-434B2AB7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4485504-522E-E885-4F69-663C85736BA1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CDDD406-C9EB-330D-F734-768B203E04D1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34E537-A033-57A9-EF46-B33B4952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Communicates-Association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3AD420-C330-87BE-2620-B00F9A4C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653096-6367-4080-8D79-B8DD2A27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A2E418-1C5E-CB87-20C0-2A392CA6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00524906-3A2B-B4C9-F47A-8922B2AD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34A2F41-E4EA-ACC6-E821-FCB1F688C6A0}"/>
              </a:ext>
            </a:extLst>
          </p:cNvPr>
          <p:cNvSpPr txBox="1"/>
          <p:nvPr/>
        </p:nvSpPr>
        <p:spPr>
          <a:xfrm>
            <a:off x="641636" y="988314"/>
            <a:ext cx="10712164" cy="2069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之间的通信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用一根线来表示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用箭头来表示由谁发起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没有箭头说明这两者可以任意通信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AD7BC286-39FE-B5FA-C601-82BC4655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364" y="1424055"/>
            <a:ext cx="5207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0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E3446-01FA-3416-AACA-739187BB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5983DAC-41DA-A851-2BE4-7186FC755E96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3F08F60-3B77-8BDC-0B68-85626C891BA5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4B16C3-4092-CCD3-93B6-41CD7D407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每一组交互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关联代表一个完整的对话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EB6C04-5828-16DC-4223-E9D79F67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CF91ED-55C9-EFC5-D243-6B13C6538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7BA547-4843-DCFF-2DBF-2CFF2BD9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EF10F8FE-15CB-84F7-CFBE-F07E730F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C920B1CD-1FB5-9920-B6FB-8A1C511B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489" y="2600882"/>
            <a:ext cx="5788458" cy="16562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38DDA5-0D9D-D356-9764-47F1542E904E}"/>
              </a:ext>
            </a:extLst>
          </p:cNvPr>
          <p:cNvSpPr txBox="1"/>
          <p:nvPr/>
        </p:nvSpPr>
        <p:spPr>
          <a:xfrm>
            <a:off x="1091545" y="1262094"/>
            <a:ext cx="2236510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学生登录到系统</a:t>
            </a:r>
            <a:endParaRPr kumimoji="1" lang="en-US" altLang="zh-CN" sz="2000" dirty="0"/>
          </a:p>
          <a:p>
            <a:r>
              <a:rPr kumimoji="1" lang="zh-CN" altLang="en-US" sz="2000" dirty="0"/>
              <a:t>系统验证登录过程</a:t>
            </a:r>
            <a:endParaRPr kumimoji="1" lang="en-US" altLang="zh-CN" sz="2000" dirty="0"/>
          </a:p>
          <a:p>
            <a:r>
              <a:rPr kumimoji="1" lang="zh-CN" altLang="en-US" sz="2000" dirty="0"/>
              <a:t>学生请求课程信息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56C8A3-0315-1907-A84D-FA5221DBC0EE}"/>
              </a:ext>
            </a:extLst>
          </p:cNvPr>
          <p:cNvSpPr txBox="1"/>
          <p:nvPr/>
        </p:nvSpPr>
        <p:spPr>
          <a:xfrm>
            <a:off x="1091545" y="4663721"/>
            <a:ext cx="4031873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系统显示课程列表</a:t>
            </a:r>
            <a:endParaRPr kumimoji="1" lang="en-US" altLang="zh-CN" sz="2000" dirty="0"/>
          </a:p>
          <a:p>
            <a:r>
              <a:rPr kumimoji="1" lang="zh-CN" altLang="en-US" sz="2000" dirty="0"/>
              <a:t>学生选择课程</a:t>
            </a:r>
            <a:endParaRPr kumimoji="1" lang="en-US" altLang="zh-CN" sz="2000" dirty="0"/>
          </a:p>
          <a:p>
            <a:r>
              <a:rPr kumimoji="1" lang="zh-CN" altLang="en-US" sz="2000" dirty="0"/>
              <a:t>系统显示将选择的课程纳入课程表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72DE89-D67F-C1B5-5754-86ED47F054E4}"/>
              </a:ext>
            </a:extLst>
          </p:cNvPr>
          <p:cNvSpPr txBox="1"/>
          <p:nvPr/>
        </p:nvSpPr>
        <p:spPr>
          <a:xfrm>
            <a:off x="6522184" y="4875927"/>
            <a:ext cx="3262432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系统传输请求</a:t>
            </a:r>
            <a:endParaRPr kumimoji="1" lang="en-US" altLang="zh-CN" sz="2000" dirty="0"/>
          </a:p>
          <a:p>
            <a:r>
              <a:rPr kumimoji="1" lang="zh-CN" altLang="en-US" sz="2000" dirty="0"/>
              <a:t>课程目录系统返回课程信息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AF4DE467-EE90-03E0-7758-432C0E817DEB}"/>
              </a:ext>
            </a:extLst>
          </p:cNvPr>
          <p:cNvCxnSpPr>
            <a:stCxn id="11" idx="3"/>
          </p:cNvCxnSpPr>
          <p:nvPr/>
        </p:nvCxnSpPr>
        <p:spPr>
          <a:xfrm>
            <a:off x="3328055" y="1769926"/>
            <a:ext cx="1048636" cy="147188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15CA8271-B737-49AE-5397-8103989529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59331" y="4046360"/>
            <a:ext cx="123472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93CE07B9-E7A7-1399-B478-C5C2779F8C71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7792893" y="4515420"/>
            <a:ext cx="721014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669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3C099-2677-AE0D-2B72-CAE98511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B57E6AD-3036-0A76-E4DF-8D9B03F9D236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C5BFEC4-F9C4-1637-30B3-CA9E7D9093DB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291297-7325-93E3-5F59-D12C09E7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场景（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Scenario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）是用例的实例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D63185-FE3B-8ED5-F13B-22575488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DC40DB-4B5C-EE5E-83D6-84FE6728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8DFE34-1B08-DC03-DB63-06C03758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8132110-6C78-E522-A20C-33906E48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C9621206-F86D-DC80-11BA-875AB46C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489" y="818771"/>
            <a:ext cx="4859781" cy="13905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4DBD6BC-458C-B955-6B8F-E1427C7B27B3}"/>
              </a:ext>
            </a:extLst>
          </p:cNvPr>
          <p:cNvSpPr txBox="1"/>
          <p:nvPr/>
        </p:nvSpPr>
        <p:spPr>
          <a:xfrm>
            <a:off x="760692" y="2110554"/>
            <a:ext cx="3277908" cy="38277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u="sng" dirty="0"/>
              <a:t>场景</a:t>
            </a:r>
            <a:r>
              <a:rPr kumimoji="1" lang="en-US" altLang="zh-CN" sz="2000" u="sng" dirty="0"/>
              <a:t>1</a:t>
            </a:r>
            <a:r>
              <a:rPr kumimoji="1" lang="zh-CN" altLang="en-US" sz="2000" u="sng" dirty="0"/>
              <a:t>：</a:t>
            </a:r>
            <a:endParaRPr kumimoji="1" lang="en-US" altLang="zh-CN" sz="2000" u="sng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登录系统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7030A0"/>
                </a:solidFill>
              </a:rPr>
              <a:t>认证登录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/>
              <a:t>输入关键词进行查询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7030A0"/>
                </a:solidFill>
              </a:rPr>
              <a:t>获取课程列表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7030A0"/>
                </a:solidFill>
              </a:rPr>
              <a:t>显示课程列表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/>
              <a:t>选择课程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7030A0"/>
                </a:solidFill>
              </a:rPr>
              <a:t>确认课程可选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7030A0"/>
                </a:solidFill>
              </a:rPr>
              <a:t>显示最终的课程表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5EF418-1614-17B5-6526-D5BC14A2E9BE}"/>
              </a:ext>
            </a:extLst>
          </p:cNvPr>
          <p:cNvSpPr txBox="1"/>
          <p:nvPr/>
        </p:nvSpPr>
        <p:spPr>
          <a:xfrm>
            <a:off x="6380627" y="2110554"/>
            <a:ext cx="3277908" cy="42948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u="sng" dirty="0"/>
              <a:t>场景</a:t>
            </a:r>
            <a:r>
              <a:rPr kumimoji="1" lang="en-US" altLang="zh-CN" sz="2000" u="sng" dirty="0"/>
              <a:t>2</a:t>
            </a:r>
            <a:r>
              <a:rPr kumimoji="1" lang="zh-CN" altLang="en-US" sz="2000" u="sng" dirty="0"/>
              <a:t>：</a:t>
            </a:r>
            <a:endParaRPr kumimoji="1" lang="en-US" altLang="zh-CN" sz="2000" u="sng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登录系统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7030A0"/>
                </a:solidFill>
              </a:rPr>
              <a:t>认证登录</a:t>
            </a:r>
            <a:endParaRPr kumimoji="1" lang="en-US" altLang="zh-CN" sz="16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输入关键词进行查询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无效关键词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再次输入课程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7030A0"/>
                </a:solidFill>
              </a:rPr>
              <a:t>获取课程列表</a:t>
            </a:r>
            <a:endParaRPr kumimoji="1" lang="en-US" altLang="zh-CN" sz="16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7030A0"/>
                </a:solidFill>
              </a:rPr>
              <a:t>显示课程列表</a:t>
            </a:r>
            <a:endParaRPr kumimoji="1" lang="en-US" altLang="zh-CN" sz="16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选择课程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7030A0"/>
                </a:solidFill>
              </a:rPr>
              <a:t>确认课程可选</a:t>
            </a:r>
            <a:endParaRPr kumimoji="1" lang="en-US" altLang="zh-CN" sz="16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7030A0"/>
                </a:solidFill>
              </a:rPr>
              <a:t>显示最终的课程表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768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07704-7B14-7CDF-AB37-C899A624E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06A02BD1-4EA5-4761-05F2-2DBF88EF950D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7F2E3FB-7890-D066-A69E-4F18323FD73B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ED3147-4C99-158E-FC2E-31E50555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实例：银行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ATM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E92EF3-E056-0C56-31C8-A0C8B18202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76EA84-9F10-24E4-285E-0FF3358B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E47C60-295F-FFF6-E2A0-654B478C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B7435A22-8314-CDAF-6DF5-FFFF31F1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282B9445-AB9D-CF14-C9CA-BE42D5B94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12" y="1162050"/>
            <a:ext cx="5791200" cy="4533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3C6CBD-6A97-EE72-24A1-B7ED359EF0B1}"/>
              </a:ext>
            </a:extLst>
          </p:cNvPr>
          <p:cNvSpPr txBox="1"/>
          <p:nvPr/>
        </p:nvSpPr>
        <p:spPr>
          <a:xfrm>
            <a:off x="641636" y="988314"/>
            <a:ext cx="501344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涉及哪些业务？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系统会和那些系统或对象交互？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不同对象、系统如何和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进行交互的？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76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14C62-9A55-98F4-536F-95C3D55E1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5063376D-5C3F-2ADB-0F31-9298F6A7F84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EE9EC46-85E7-1530-993B-9E7EEB7A0F02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B54CC-A75D-6CB7-75DF-7E67BC72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如何命名一个用例？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08663-A5DC-2B4F-9064-74B2CD9B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7DB923-0F8C-F50F-C63F-7A121500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BA527-0DEA-D15F-969C-76898C74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4AA8D2B-8C61-03E8-96A8-C99EB740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6D63B8-F175-FB69-5453-2C043DF28AF1}"/>
              </a:ext>
            </a:extLst>
          </p:cNvPr>
          <p:cNvSpPr txBox="1"/>
          <p:nvPr/>
        </p:nvSpPr>
        <p:spPr>
          <a:xfrm>
            <a:off x="641636" y="988314"/>
            <a:ext cx="10712164" cy="446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能够说明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的目标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使用动名词（动词开始）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可以参考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to-do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一些例子：</a:t>
            </a:r>
            <a:endParaRPr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courses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Registering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courses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Acknowledge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registration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Course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Registration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Registration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4E2338-41A1-B6B0-A0B6-925D4A9F0B7D}"/>
              </a:ext>
            </a:extLst>
          </p:cNvPr>
          <p:cNvSpPr txBox="1"/>
          <p:nvPr/>
        </p:nvSpPr>
        <p:spPr>
          <a:xfrm>
            <a:off x="641635" y="5682101"/>
            <a:ext cx="10712163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哪个用例描述比较好？为什么？</a:t>
            </a:r>
          </a:p>
        </p:txBody>
      </p:sp>
    </p:spTree>
    <p:extLst>
      <p:ext uri="{BB962C8B-B14F-4D97-AF65-F5344CB8AC3E}">
        <p14:creationId xmlns:p14="http://schemas.microsoft.com/office/powerpoint/2010/main" val="4217717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99EB-38BB-E0F2-4489-B7BC118C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9479086-3AD0-F9B8-1031-294FDFCD084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9A5E24-5CD9-8225-BF8A-83F353C32A3B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87E40-36AA-39B9-2CFE-D05BD3F0C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用例的生命周期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82DBDF-CFBF-AA91-329D-E845C47F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D142A6-5DD0-28D3-CD92-C2055D38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3F4E89-B81A-1015-9A97-757B3EF7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B7E5864A-4340-35F3-ECC9-65F7A7F1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55C2A785-8D3B-16C3-7166-C10E8DDF6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55" y="901556"/>
            <a:ext cx="1308100" cy="6731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24863B3-BF9D-F584-BEBE-3C0F839D5084}"/>
              </a:ext>
            </a:extLst>
          </p:cNvPr>
          <p:cNvSpPr txBox="1"/>
          <p:nvPr/>
        </p:nvSpPr>
        <p:spPr>
          <a:xfrm>
            <a:off x="2485749" y="1953087"/>
            <a:ext cx="8868052" cy="95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/>
              <a:t>简要描述：</a:t>
            </a:r>
            <a:r>
              <a:rPr kumimoji="1" lang="zh-CN" altLang="en-US" sz="2000" dirty="0"/>
              <a:t>这个用例允许注册管理人关闭注册，当选课人数不够的时候。此时系统通知选课的学生课程被取消，从而提醒学生选其他课。</a:t>
            </a:r>
          </a:p>
        </p:txBody>
      </p:sp>
      <p:pic>
        <p:nvPicPr>
          <p:cNvPr id="17" name="图片 16" descr="示意图&#10;&#10;中度可信度描述已自动生成">
            <a:extLst>
              <a:ext uri="{FF2B5EF4-FFF2-40B4-BE49-F238E27FC236}">
                <a16:creationId xmlns:a16="http://schemas.microsoft.com/office/drawing/2014/main" id="{A41C66B2-3DA2-C580-E0AA-A347CE197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805" y="3109651"/>
            <a:ext cx="1663700" cy="14732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CDFE2F6-BF71-CEF1-91C8-32C8787AA4F3}"/>
              </a:ext>
            </a:extLst>
          </p:cNvPr>
          <p:cNvSpPr txBox="1"/>
          <p:nvPr/>
        </p:nvSpPr>
        <p:spPr>
          <a:xfrm>
            <a:off x="4176574" y="3181774"/>
            <a:ext cx="7177226" cy="132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/>
              <a:t>临时用例（</a:t>
            </a:r>
            <a:r>
              <a:rPr kumimoji="1" lang="en-US" altLang="zh-CN" sz="2000" b="1" dirty="0"/>
              <a:t>Outline</a:t>
            </a:r>
            <a:r>
              <a:rPr kumimoji="1" lang="zh-CN" altLang="en-US" sz="2000" b="1" dirty="0"/>
              <a:t>）：</a:t>
            </a:r>
            <a:endParaRPr kumimoji="1" lang="en-US" altLang="zh-C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业务流程</a:t>
            </a:r>
            <a:endParaRPr kumimoji="1"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  <a:endParaRPr kumimoji="1" lang="zh-CN" altLang="en-US" dirty="0"/>
          </a:p>
        </p:txBody>
      </p:sp>
      <p:pic>
        <p:nvPicPr>
          <p:cNvPr id="20" name="图片 19" descr="图示, 示意图&#10;&#10;描述已自动生成">
            <a:extLst>
              <a:ext uri="{FF2B5EF4-FFF2-40B4-BE49-F238E27FC236}">
                <a16:creationId xmlns:a16="http://schemas.microsoft.com/office/drawing/2014/main" id="{22DA057A-B224-AC7A-AA89-9ACD64909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805" y="4590651"/>
            <a:ext cx="2489200" cy="17653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4222857-B8A1-0D55-B78E-3484A49185C4}"/>
              </a:ext>
            </a:extLst>
          </p:cNvPr>
          <p:cNvSpPr txBox="1"/>
          <p:nvPr/>
        </p:nvSpPr>
        <p:spPr>
          <a:xfrm>
            <a:off x="5021987" y="4757726"/>
            <a:ext cx="6331813" cy="132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/>
              <a:t>详细描述（</a:t>
            </a:r>
            <a:r>
              <a:rPr kumimoji="1" lang="en-US" altLang="zh-CN" sz="2000" b="1" dirty="0"/>
              <a:t>Outline</a:t>
            </a:r>
            <a:r>
              <a:rPr kumimoji="1" lang="zh-CN" altLang="en-US" sz="2000" b="1" dirty="0"/>
              <a:t>）：</a:t>
            </a:r>
            <a:endParaRPr kumimoji="1" lang="en-US" altLang="zh-C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详细的业务流程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特殊要求（约束条件）</a:t>
            </a:r>
          </a:p>
        </p:txBody>
      </p:sp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FD65912D-AF8C-C950-8E9A-2BF7328B0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5" y="987566"/>
            <a:ext cx="1397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5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51303-6397-1018-BB3F-6C5D84D32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F2917B3-51BC-A20F-16F9-C2ED05886EBD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DC9F600-E179-7FBB-D2AC-5D0BDABFED80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04CE5D-BE8F-B7AD-81DF-AD8BA0CD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简要描述（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Briefly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described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cases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8007B1-F202-0D34-39D1-2803350B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96CE18-CDEE-88EF-13F0-FFC9FF683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97BCFB-6550-DA09-7E02-22DCA87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232A136D-2101-23EF-976E-12014B86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7621D6-D858-8168-5AF8-7BA7450F10C5}"/>
              </a:ext>
            </a:extLst>
          </p:cNvPr>
          <p:cNvSpPr txBox="1"/>
          <p:nvPr/>
        </p:nvSpPr>
        <p:spPr>
          <a:xfrm>
            <a:off x="641636" y="1231015"/>
            <a:ext cx="10712164" cy="105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/>
              <a:t>简要描述：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简洁的一段摘要，主要是成功场景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A38919-DC2D-3CB9-A4D0-B7FF0D3B5AD9}"/>
              </a:ext>
            </a:extLst>
          </p:cNvPr>
          <p:cNvSpPr txBox="1"/>
          <p:nvPr/>
        </p:nvSpPr>
        <p:spPr>
          <a:xfrm>
            <a:off x="641635" y="2764523"/>
            <a:ext cx="10712163" cy="197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/>
              <a:t>处理销售：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客户带着要购买的货物到达收款处，出纳员使用</a:t>
            </a:r>
            <a:r>
              <a:rPr kumimoji="1" lang="en-US" altLang="zh-CN" sz="2000" dirty="0"/>
              <a:t>POS</a:t>
            </a:r>
            <a:r>
              <a:rPr kumimoji="1" lang="zh-CN" altLang="en-US" sz="2000" dirty="0"/>
              <a:t>系统记录每一个购买的货物。系统提供总价和详细条目。客户输入付款信息供系统验证并记录。系统更新库存，客户得到收条并带着货物离开。</a:t>
            </a:r>
          </a:p>
        </p:txBody>
      </p:sp>
    </p:spTree>
    <p:extLst>
      <p:ext uri="{BB962C8B-B14F-4D97-AF65-F5344CB8AC3E}">
        <p14:creationId xmlns:p14="http://schemas.microsoft.com/office/powerpoint/2010/main" val="4205184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07DC9-E0DE-1E9C-CAB4-E81C71BAA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04EA1069-28E4-20A0-6259-2ED43EE199CD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4BF696A-0C88-F873-15D5-3732182A74DC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A98837-1F96-5EB8-4C3F-42AC7ECC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临时用例（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Outlined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9751E0-1549-A690-2F5C-4D8152B2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258EA4-89D9-B763-7014-E72FF50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A9A7CD-1F72-6E05-74E7-D8B6BD0C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264AAF05-E51D-705C-A0BB-935BFBC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CDF7D8B-BAC1-2CA6-7BC9-0D43676405D9}"/>
              </a:ext>
            </a:extLst>
          </p:cNvPr>
          <p:cNvSpPr txBox="1"/>
          <p:nvPr/>
        </p:nvSpPr>
        <p:spPr>
          <a:xfrm>
            <a:off x="641636" y="1231015"/>
            <a:ext cx="10712164" cy="150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/>
              <a:t>临时用例：</a:t>
            </a:r>
            <a:endParaRPr kumimoji="1" lang="en-US" altLang="zh-CN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非正式、随意的格式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非正式段落、覆盖各种场景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DF6B10-4731-C78A-EBD2-D690D780D156}"/>
              </a:ext>
            </a:extLst>
          </p:cNvPr>
          <p:cNvSpPr txBox="1"/>
          <p:nvPr/>
        </p:nvSpPr>
        <p:spPr>
          <a:xfrm>
            <a:off x="641636" y="3013097"/>
            <a:ext cx="10712163" cy="289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/>
              <a:t>退货处理：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2000" i="1" dirty="0">
                <a:solidFill>
                  <a:schemeClr val="accent1"/>
                </a:solidFill>
              </a:rPr>
              <a:t>主要成功场景：</a:t>
            </a:r>
            <a:endParaRPr kumimoji="1" lang="en-US" altLang="zh-CN" sz="2000" i="1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客户带着要退的货物到达收款处，出纳员使用</a:t>
            </a:r>
            <a:r>
              <a:rPr kumimoji="1" lang="en-US" altLang="zh-CN" sz="2000" dirty="0"/>
              <a:t>POS</a:t>
            </a:r>
            <a:r>
              <a:rPr kumimoji="1" lang="zh-CN" altLang="en-US" sz="2000" dirty="0"/>
              <a:t>系统记录每一个要退货的货物</a:t>
            </a:r>
            <a:r>
              <a:rPr kumimoji="1" lang="en-US" altLang="zh-CN" sz="2000" dirty="0"/>
              <a:t>,...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i="1" dirty="0">
                <a:solidFill>
                  <a:schemeClr val="accent1"/>
                </a:solidFill>
              </a:rPr>
              <a:t>候选场景：</a:t>
            </a:r>
            <a:endParaRPr kumimoji="1" lang="en-US" altLang="zh-CN" sz="2000" i="1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若信用验证失败，通知客户并要求使用其他付款方法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若系统检测到与外界计税系统通信失败</a:t>
            </a:r>
            <a:r>
              <a:rPr kumimoji="1" lang="en-US" altLang="zh-CN" sz="2000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3736838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CBF36-79AD-7D28-806D-03B574397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5E4DF29D-77E9-9D66-D021-555B2102B006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E733243-EFB3-1587-7468-ED5090699AD5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E31B4A-583B-EC0E-685B-DAA157FF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详细用例（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Fully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described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22AAFF-6555-E60A-F6F6-72462F16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39F94F-05B1-D6D4-B2DC-8202A7CF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112B43-80FA-59D8-B567-819B56F1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E2393A2F-71F8-964F-02D8-D70B95055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FD3EFD-B0A4-3849-279C-420898D93FC5}"/>
              </a:ext>
            </a:extLst>
          </p:cNvPr>
          <p:cNvSpPr txBox="1"/>
          <p:nvPr/>
        </p:nvSpPr>
        <p:spPr>
          <a:xfrm>
            <a:off x="641636" y="880608"/>
            <a:ext cx="10712164" cy="52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用例名：</a:t>
            </a:r>
            <a:r>
              <a:rPr kumimoji="1" lang="zh-CN" altLang="en-US" sz="2000" dirty="0"/>
              <a:t>订购货物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前置条件：</a:t>
            </a:r>
            <a:r>
              <a:rPr kumimoji="1" lang="zh-CN" altLang="en-US" sz="2000" dirty="0"/>
              <a:t>一个有效用户登入系统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描述：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用例从客户选择货物开始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客户输入货物关键字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系统提供货物描述和单价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系统会保存客户选择的每一样货物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客户输入联系方式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客户提交订单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系统验证支付信息，等待支付系统返回消息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支付系统确认无误后，系统确认订单，并向客户发送订单表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异常：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如果第</a:t>
            </a:r>
            <a:r>
              <a:rPr kumimoji="1" lang="en-US" altLang="zh-CN" sz="2000" dirty="0"/>
              <a:t>7</a:t>
            </a:r>
            <a:r>
              <a:rPr kumimoji="1" lang="zh-CN" altLang="en-US" sz="2000" dirty="0"/>
              <a:t>步失败，系统提醒客户确认支付信息并重新发起支付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后置条件：</a:t>
            </a:r>
            <a:r>
              <a:rPr kumimoji="1" lang="zh-CN" altLang="en-US" sz="2000" dirty="0"/>
              <a:t>系统保存订单信息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90911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D72A-8F43-2D41-3D75-05877F633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346B73F-4A38-82FB-0C93-C5D7A069FE49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4A6A3EA-A013-A1CC-C03A-3A72246630B4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7EF487B-4ECD-9FE8-6BB2-5626AE37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创建用例模型的步骤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D31035-D780-9EDD-C482-0EE59781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7BE661-431D-932A-AA6E-E372B25E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85672-493C-8D21-E1CD-0FD4A9CC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7D988B3-DF79-5D4B-F28C-107152F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5DA9FBB-A097-655E-F202-56493DF4532E}"/>
              </a:ext>
            </a:extLst>
          </p:cNvPr>
          <p:cNvSpPr txBox="1"/>
          <p:nvPr/>
        </p:nvSpPr>
        <p:spPr>
          <a:xfrm>
            <a:off x="641636" y="988314"/>
            <a:ext cx="10712164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找到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cases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识别并简要描述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Actors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识别并简要描述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cases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写下用例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列出所有用例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确定用例的优先级以及关系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细化用例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 descr="图片包含 文具, 游戏机, 桌子, 电脑&#10;&#10;描述已自动生成">
            <a:extLst>
              <a:ext uri="{FF2B5EF4-FFF2-40B4-BE49-F238E27FC236}">
                <a16:creationId xmlns:a16="http://schemas.microsoft.com/office/drawing/2014/main" id="{0023113B-DBC0-2F93-2CC1-CEA0A0D8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024758"/>
            <a:ext cx="3352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9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04EBD-3517-4A4D-97FA-11D37FCD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CE8E947B-AFFA-E79B-AED3-E1E78BDE868C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8FA183F-8526-4E8F-07E9-BBE8DCB549A6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3F8ADC-9BFE-C5A8-DD83-C28F6916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与编程语言的关系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8E8081-8E12-B51A-0523-CB08A350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99A1DA-938C-166F-27EF-ECCF9ED6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2ACE0F-B197-4989-EC52-4CA2BD2B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B8A93D2-B013-00E9-D1F8-D1361DA7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8DFF18A-DDC4-EB26-202E-B7045900567B}"/>
              </a:ext>
            </a:extLst>
          </p:cNvPr>
          <p:cNvSpPr txBox="1"/>
          <p:nvPr/>
        </p:nvSpPr>
        <p:spPr>
          <a:xfrm>
            <a:off x="641636" y="1262094"/>
            <a:ext cx="1071216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等编程语言是用来实现系统的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是用来描述系统的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一些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CASE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工具可以基于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UML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模型自动生成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程序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50002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F7D23A1B-FA26-FC79-08BE-F8CB0F0B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243338"/>
            <a:ext cx="7772400" cy="29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68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B7C6-C93F-4FC1-2702-650E37C82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EB4CC2D-CED2-10E3-2035-EE3FE61D8A6A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D1D3625-72F8-792A-29E5-6A2EA04B4720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F3DF19-6598-EB7E-C3FE-5F24BBA1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找到角色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9EA823-039B-5636-757A-A69EFEDB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83F025-4B59-3772-2D52-EBD01EC7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AB277C-CDF3-7A05-76DE-52C4D7DB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57077044-5A4F-DE11-607D-F1FB5E00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8A72DB-62BD-430D-7C03-53D8B8BBE7CE}"/>
              </a:ext>
            </a:extLst>
          </p:cNvPr>
          <p:cNvSpPr txBox="1"/>
          <p:nvPr/>
        </p:nvSpPr>
        <p:spPr>
          <a:xfrm>
            <a:off x="641636" y="988314"/>
            <a:ext cx="1071216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谁在和系统交互？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7B7D509C-8EDB-393D-6DAC-8C575731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168" y="1738914"/>
            <a:ext cx="7531100" cy="1397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97D4AF-7272-7777-F654-499833C7AFA7}"/>
              </a:ext>
            </a:extLst>
          </p:cNvPr>
          <p:cNvSpPr txBox="1"/>
          <p:nvPr/>
        </p:nvSpPr>
        <p:spPr>
          <a:xfrm>
            <a:off x="2958480" y="3305457"/>
            <a:ext cx="557075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/>
              <a:t>传统的选课模式，学生并不直接和教务系统交互</a:t>
            </a:r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EEF2C96F-9223-485E-903B-6B8C3A852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08" y="3805666"/>
            <a:ext cx="6489700" cy="1447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E50D87E-ECA7-90D9-B73F-096C3692A061}"/>
              </a:ext>
            </a:extLst>
          </p:cNvPr>
          <p:cNvSpPr txBox="1"/>
          <p:nvPr/>
        </p:nvSpPr>
        <p:spPr>
          <a:xfrm>
            <a:off x="3599690" y="5437680"/>
            <a:ext cx="428835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/>
              <a:t>在线选课系统，学生和系统直接交互</a:t>
            </a:r>
          </a:p>
        </p:txBody>
      </p:sp>
    </p:spTree>
    <p:extLst>
      <p:ext uri="{BB962C8B-B14F-4D97-AF65-F5344CB8AC3E}">
        <p14:creationId xmlns:p14="http://schemas.microsoft.com/office/powerpoint/2010/main" val="3332815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EC611-0815-B21D-76AA-23A60611C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6910B7B-1DCC-5281-8B53-974BF594B9FC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FB0F4E7-0E5E-328E-9765-CACA4F4FE8C0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8BA97-5584-BE86-3C25-9F78B3A0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找到角色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B1469C-7FA1-C3A2-E09F-5CE5D020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8AC2EA-381C-B52C-0E34-552511D0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97717E-FF54-9D43-24D4-06B82A4A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6EBB353A-295B-0341-CA8A-FF09BA82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58C98D8-00BB-9522-89AE-0F255E52B0DA}"/>
              </a:ext>
            </a:extLst>
          </p:cNvPr>
          <p:cNvSpPr txBox="1"/>
          <p:nvPr/>
        </p:nvSpPr>
        <p:spPr>
          <a:xfrm>
            <a:off x="641636" y="988314"/>
            <a:ext cx="1071216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什么在使用系统？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什么从系统获取信息？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什么向系统提供信息？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公司的哪个部门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群里使用这个系统？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什么在维护这个系统？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这个系统被什么系统使用？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008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9108-C35F-5864-8C57-C5085318E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E0D4993-9BD5-2DE2-07D4-68A441223D22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073BEB2-7FC9-8689-E324-829D856F761B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E43E52-75F6-AA01-1524-02D16F4CE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检查角色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B0E8C6-AF63-B3B1-F762-B1FDFA10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70CFC4-9E4C-4042-4977-03A74A29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88DEAA-6BFA-02EE-C38D-A43DAFDF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0D5A927A-AF55-21F3-1DA3-9E4CB2AF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7A8623D-6AFD-8E45-9AEB-3B681B21CCEF}"/>
              </a:ext>
            </a:extLst>
          </p:cNvPr>
          <p:cNvSpPr txBox="1"/>
          <p:nvPr/>
        </p:nvSpPr>
        <p:spPr>
          <a:xfrm>
            <a:off x="641636" y="988314"/>
            <a:ext cx="1071216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是否已经找齐了角色？系统环境所有相关的角色都已经确认了吗？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至少要和一个用例相关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对每个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，能否列举出至少一个实例来？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与系统的关系来看，有没有相似的角色？如果有的话，把他们合并为一个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123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5CA9-280E-E2BC-ED44-D62BBAF92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0F9EADC-8AB3-F60F-A27A-451568BE8D46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8F95179-53F6-1D1D-A315-6FBD4A6FA74A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BEBE14C-FD2B-242F-AB87-99DC8CFB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实例：看看这些角色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81B92-8BCE-A3F9-1964-3BB9E461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A0D0E7-052D-4AF8-7B18-6C4A065E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9B82F0-AE7F-157A-A98A-533CA4C9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7BB6B153-6C35-1274-9014-2C263491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E685E97-D64F-E1E3-4ACB-DECB5C144666}"/>
              </a:ext>
            </a:extLst>
          </p:cNvPr>
          <p:cNvSpPr txBox="1"/>
          <p:nvPr/>
        </p:nvSpPr>
        <p:spPr>
          <a:xfrm>
            <a:off x="641636" y="988314"/>
            <a:ext cx="545436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顾客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银行卡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银行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机器面板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银行董事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80AD7A-6090-27DC-850B-3C1A1645DDA1}"/>
              </a:ext>
            </a:extLst>
          </p:cNvPr>
          <p:cNvSpPr txBox="1"/>
          <p:nvPr/>
        </p:nvSpPr>
        <p:spPr>
          <a:xfrm>
            <a:off x="6096000" y="955600"/>
            <a:ext cx="545436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打印机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服务维护人员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银行中央计算机系统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银行职员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银行抢劫犯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云形标注 9">
            <a:extLst>
              <a:ext uri="{FF2B5EF4-FFF2-40B4-BE49-F238E27FC236}">
                <a16:creationId xmlns:a16="http://schemas.microsoft.com/office/drawing/2014/main" id="{B21C2B1B-440A-F304-60EA-458D458ED68F}"/>
              </a:ext>
            </a:extLst>
          </p:cNvPr>
          <p:cNvSpPr/>
          <p:nvPr/>
        </p:nvSpPr>
        <p:spPr>
          <a:xfrm>
            <a:off x="1748900" y="4607510"/>
            <a:ext cx="2289699" cy="816745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干系人？</a:t>
            </a:r>
          </a:p>
        </p:txBody>
      </p:sp>
      <p:sp>
        <p:nvSpPr>
          <p:cNvPr id="11" name="云形标注 10">
            <a:extLst>
              <a:ext uri="{FF2B5EF4-FFF2-40B4-BE49-F238E27FC236}">
                <a16:creationId xmlns:a16="http://schemas.microsoft.com/office/drawing/2014/main" id="{75097EDC-115F-3DA5-B34D-5BD427AC755C}"/>
              </a:ext>
            </a:extLst>
          </p:cNvPr>
          <p:cNvSpPr/>
          <p:nvPr/>
        </p:nvSpPr>
        <p:spPr>
          <a:xfrm>
            <a:off x="4324904" y="5052941"/>
            <a:ext cx="2289699" cy="816745"/>
          </a:xfrm>
          <a:prstGeom prst="cloud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Actor</a:t>
            </a:r>
            <a:r>
              <a:rPr kumimoji="1" lang="zh-CN" altLang="en-US" sz="2400" dirty="0"/>
              <a:t>？</a:t>
            </a:r>
          </a:p>
        </p:txBody>
      </p:sp>
      <p:sp>
        <p:nvSpPr>
          <p:cNvPr id="12" name="云形标注 11">
            <a:extLst>
              <a:ext uri="{FF2B5EF4-FFF2-40B4-BE49-F238E27FC236}">
                <a16:creationId xmlns:a16="http://schemas.microsoft.com/office/drawing/2014/main" id="{B21C2B1B-440A-F304-60EA-458D458ED68F}"/>
              </a:ext>
            </a:extLst>
          </p:cNvPr>
          <p:cNvSpPr/>
          <p:nvPr/>
        </p:nvSpPr>
        <p:spPr>
          <a:xfrm>
            <a:off x="7008550" y="4412894"/>
            <a:ext cx="2289699" cy="816745"/>
          </a:xfrm>
          <a:prstGeom prst="cloud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dirty="0"/>
              <a:t>无关？</a:t>
            </a:r>
          </a:p>
        </p:txBody>
      </p:sp>
    </p:spTree>
    <p:extLst>
      <p:ext uri="{BB962C8B-B14F-4D97-AF65-F5344CB8AC3E}">
        <p14:creationId xmlns:p14="http://schemas.microsoft.com/office/powerpoint/2010/main" val="3955583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3E6BA-E207-71F2-61CC-5A9F4C51E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DD4762D-75EA-7792-B395-6444F4A20602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212A019-70D1-AF02-8426-CAEC6E4F8001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3347BD-CA6F-EA71-9F2B-43FA18A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思考：识别参与者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5D0D05-4805-DF6D-33BC-D93B5B74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F40D73-BCE3-D3CE-0563-E9EAC41C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1F345F-B063-A402-C91E-E9D9B94A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2084772-8A8E-9A14-491D-8FD47032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763C371-C65E-3408-EA8E-91C17F130E62}"/>
              </a:ext>
            </a:extLst>
          </p:cNvPr>
          <p:cNvSpPr txBox="1"/>
          <p:nvPr/>
        </p:nvSpPr>
        <p:spPr>
          <a:xfrm>
            <a:off x="641636" y="988314"/>
            <a:ext cx="10712164" cy="1133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某短信系统：用户如果预定了天气预报短信，系统每天定时给他发天气短信；如果当天气温低于</a:t>
            </a:r>
            <a:r>
              <a:rPr lang="en-US" altLang="zh-CN" sz="2400" dirty="0"/>
              <a:t>0</a:t>
            </a:r>
            <a:r>
              <a:rPr lang="zh-CN" altLang="en-US" sz="2400" dirty="0"/>
              <a:t>度，还要提醒用户注意防寒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C3985-483C-9103-17D3-362922B0DE14}"/>
              </a:ext>
            </a:extLst>
          </p:cNvPr>
          <p:cNvSpPr txBox="1"/>
          <p:nvPr/>
        </p:nvSpPr>
        <p:spPr>
          <a:xfrm>
            <a:off x="641637" y="2310668"/>
            <a:ext cx="10712163" cy="5792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在这个叙述里，谁是该短信系统的参与者？</a:t>
            </a:r>
          </a:p>
        </p:txBody>
      </p:sp>
    </p:spTree>
    <p:extLst>
      <p:ext uri="{BB962C8B-B14F-4D97-AF65-F5344CB8AC3E}">
        <p14:creationId xmlns:p14="http://schemas.microsoft.com/office/powerpoint/2010/main" val="279110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A6F36-174D-5FF0-864E-F3B5BC8E3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57C37F46-CBD7-872C-7ABD-F65CF6D01C6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34A89E5-C12D-591A-832A-A56B235ADEDB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AD30A82-79D1-44A0-3253-D6654191B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找到用例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E0B977-3A20-EABA-2C67-BD93FA45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19A9B5-32EB-26D3-B2E2-22280DD6F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EE68F4-4B80-A26A-21E6-C64D175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8621AD9E-55A6-830A-1EB7-FB19B2CC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197602D-556E-7ED0-3D95-8C8C134DDB24}"/>
              </a:ext>
            </a:extLst>
          </p:cNvPr>
          <p:cNvSpPr txBox="1"/>
          <p:nvPr/>
        </p:nvSpPr>
        <p:spPr>
          <a:xfrm>
            <a:off x="641636" y="988314"/>
            <a:ext cx="7511764" cy="3443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的目标是什么？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为啥想要使用该系统？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会在系统中创建、存储、改变、删除或者读取数据吗？如果是，为什么？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需要通知系统外部的事件或改变吗？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系统发生一些情况时需要通知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吗？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系统是否支持所有业务流程？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934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95F37-0CB1-4A2C-F221-72E6A93C2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22F9807-7230-5603-5600-B3BF515AC9F0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F6BE1DB-2323-3E65-E213-FB2A0072F9A8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99654D-8491-6A11-4399-0AE30DCF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检查用例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A2743C-8E02-BA04-AF71-8123FA6E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F5E5DF-62B5-EB26-8593-F9425C53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4D84A-DD19-57DE-9603-F3AFA4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2B19F7C5-A909-40F3-E229-DF0ADCED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A40271F-2298-D5B3-1086-A9B36D8E2007}"/>
              </a:ext>
            </a:extLst>
          </p:cNvPr>
          <p:cNvSpPr txBox="1"/>
          <p:nvPr/>
        </p:nvSpPr>
        <p:spPr>
          <a:xfrm>
            <a:off x="641636" y="988314"/>
            <a:ext cx="1071216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用例模型展现了系统所有行为。通过该模型可以很容易理解系统能做什么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所有用例都被标记出来，覆盖了所有需求行为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每个用例至少包含一种成功场景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用例模型没有冗余的行为，所有用例可以溯源到某个功能需求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用例被移除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etrieve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pdate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elete</a:t>
            </a:r>
          </a:p>
        </p:txBody>
      </p:sp>
    </p:spTree>
    <p:extLst>
      <p:ext uri="{BB962C8B-B14F-4D97-AF65-F5344CB8AC3E}">
        <p14:creationId xmlns:p14="http://schemas.microsoft.com/office/powerpoint/2010/main" val="178841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1D46C-88D8-4C3D-3F3D-A7C08AAC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D41F1FE-F931-B2B2-9942-D2B055F7E18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95251ED-6CEF-8098-616E-6B8906520B33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D3E52F-F4AF-4E46-DCB3-871E5768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用例与功能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DC51C8-5D5D-4E1A-AB7B-1FB41FD6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3804AD-A9CB-83F9-5DA3-9DA05F0D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77C63B-4572-FA3A-DAED-2C6CEBDD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EC1AFFB3-B475-B9E0-C738-082E7CE30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D646FD-9551-491A-3A4F-285B25DDA611}"/>
              </a:ext>
            </a:extLst>
          </p:cNvPr>
          <p:cNvSpPr txBox="1"/>
          <p:nvPr/>
        </p:nvSpPr>
        <p:spPr>
          <a:xfrm>
            <a:off x="641636" y="988314"/>
            <a:ext cx="1071216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功能分解是把问题分别为小的、独立的部分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这些部分共同提供了系统的某个功能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这些部分单独是没有意义的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用例不是功能分解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用例是从功能整体角度来描述系统如何使用的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0264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7D1AE-FA12-23A2-F923-F0BD891C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80EC3F1-73C5-3C46-4339-656B911550E4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F849669-4AA1-5DF9-D1BC-3C4FCC7A8AE5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7A9560-72FC-84F2-7F26-D300DD67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功能分解的例子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557E4-788D-5B3B-FA4E-8057FFA0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1625BE-CF5E-69CF-A9E3-7982582C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F14DFD-4C6E-F1C4-5760-0E3C8AF0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7383BAA-EB18-BB95-D0D2-F5A8B3A65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A8AD38D4-045A-DF7A-2847-1CCFB04F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596" y="1346769"/>
            <a:ext cx="8471054" cy="41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96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0961E-D7D0-90A6-DC9A-F007F47F5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B31ABDFD-9047-B034-2168-F74E1BF1E863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30E3E97-9223-44A4-994B-895D9DF2549E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B279B9-61B1-328A-9018-A24605AC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避免功能分解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761A52-2D06-57DE-5B44-C2884FA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EC2FC6-FE1F-EADA-40EF-BB2D321D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B18DAC-46D3-8A67-70CC-933B33F7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D39143A-9E6F-701F-495D-59AEEBE3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EAFBB4-778D-A108-D71B-AAA4D30EAC04}"/>
              </a:ext>
            </a:extLst>
          </p:cNvPr>
          <p:cNvSpPr txBox="1"/>
          <p:nvPr/>
        </p:nvSpPr>
        <p:spPr>
          <a:xfrm>
            <a:off x="641636" y="988314"/>
            <a:ext cx="5454364" cy="4366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症状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用例非常小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用例特别多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用例没有输出结果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用例名称属于低级操作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“操作”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“数据”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“功能”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“数据”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例如：插入银行卡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整个模型难以理解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5DEDF7-3234-FED7-17FF-A5B9E62A738B}"/>
              </a:ext>
            </a:extLst>
          </p:cNvPr>
          <p:cNvSpPr txBox="1"/>
          <p:nvPr/>
        </p:nvSpPr>
        <p:spPr>
          <a:xfrm>
            <a:off x="6096000" y="980514"/>
            <a:ext cx="5454364" cy="382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对应策略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寻找更大的范畴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“你为什么要构建这个系统？”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把你自己代入用户角色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“用户想要什么功能？”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“这个用例能满足谁的目标？”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“这个用例对用户有什么用？”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“这个用例背后的故事是什么？”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82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BD0C4-AE6E-CC46-D125-141A67973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F4A0321D-C242-099A-E6E1-2DF8186A5949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D6DE42A-EBF8-6195-0A6D-0B1074F892B3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4526C7-1AC0-F8D5-B709-193DD451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发展历史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83993E-11A9-6D33-37EE-24CEB25A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6B441A-E22E-732B-EA62-FFCD28DC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4057E1-6381-29E3-2CB0-FA32F9BF5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3A81EDFE-9C1A-1866-90BA-2CC4970D9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526579E-E3E6-4E35-72B9-A89FED44C814}"/>
              </a:ext>
            </a:extLst>
          </p:cNvPr>
          <p:cNvSpPr txBox="1"/>
          <p:nvPr/>
        </p:nvSpPr>
        <p:spPr>
          <a:xfrm>
            <a:off x="641636" y="1262094"/>
            <a:ext cx="7215102" cy="307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1997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年，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OMG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（对象管理组织）采纳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UML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1.1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做为基于全面对象技术的标准建模语言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1999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年，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UML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1.3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85000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2001</a:t>
            </a:r>
            <a:r>
              <a:rPr lang="zh-CN" altLang="en-US" sz="2000" dirty="0">
                <a:solidFill>
                  <a:srgbClr val="85000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2000" dirty="0">
                <a:solidFill>
                  <a:srgbClr val="85000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lang="zh-CN" altLang="en-US" sz="2000" dirty="0">
                <a:solidFill>
                  <a:srgbClr val="85000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85000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1.4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2003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年，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UML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5000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1.5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规范形成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9F95209-8023-ACCB-534B-A6C89C65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921617"/>
            <a:ext cx="2743200" cy="54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12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FF71-9D18-A37F-AAF2-59C7D9630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43A864A-529C-CD6B-9485-F9BEC4207E6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4E33DA7-DA80-1E49-3AD4-3E14123FB7CF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791D20-7F56-074A-447A-547449D9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正确的例子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3012D3-C485-6095-85E6-CA7E3988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2928A-64E7-6106-1ED5-F56CC76F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7B3FF8-BC56-6372-0106-5AADDAF9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72FA9C9-FE5A-2DD3-BB89-DF48A5C6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1A5A2C89-B99F-1CA1-7312-B82B73CB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52" y="1428468"/>
            <a:ext cx="6338868" cy="41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20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8C54A-2F07-DA4E-D383-54FD3F62B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B00003B5-5C47-D651-0606-4B32494348EC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88C65B2-C9EC-C7A3-A6E3-DBCB61E2EBA2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183DCA-201D-96CF-15EC-C8B4F53B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设定系统边界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08D34C-C23C-4309-0A80-C6CDCCF6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C17F98-70D5-8020-02FE-40FA9F4C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C068E3-72FE-188A-038F-EC62D067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A7549858-EBDB-FC6C-94DC-581EE31C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2D3ADE-0E09-6545-AA7F-002458931BBD}"/>
              </a:ext>
            </a:extLst>
          </p:cNvPr>
          <p:cNvSpPr txBox="1"/>
          <p:nvPr/>
        </p:nvSpPr>
        <p:spPr>
          <a:xfrm>
            <a:off x="641636" y="988314"/>
            <a:ext cx="10712164" cy="483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系统边界会对用例以及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有影响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考察以下系统：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记录销售以及付款情况的计算机系统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用于零售店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包括硬件设备，如计算机、条码扫描装置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运行在系统上的软件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系统目标包括：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自动收款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快速准确的销售情况统计及分析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自动库存管理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38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2D17-CC23-53D2-9F7D-08960A67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C2B3BD3-7212-96D4-8D08-A5E5A4C33064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3D432C0-ED0F-2FBA-4020-D94D5EDC4E15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9E7017-8AC9-4480-24F5-F8D5B3A3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系统边界定义之一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223C33-F4AD-B07C-B67E-E0052A79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C3EB11-645E-5DC0-DC1C-18ED7AE8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69E90C-600C-61F3-8811-1E1000A6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0E546C0-7725-67C7-A0F7-31878947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4001DF82-E49E-633D-169E-83DD9F84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02" y="1262094"/>
            <a:ext cx="5974795" cy="45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78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2731-7D9C-1B8F-0D0D-9E90F4B7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193E4A2-6866-0E2B-37D2-CEB9CD52A45D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18F6DAB-8DA6-ED81-AD16-0A00F01F3B72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390A90-7400-644F-3176-E4279BF1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系统边界定义之二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EE0646-D171-C780-180D-C4E61CEF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D936D0-9EAA-C590-4EB6-F39E1F07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4B9397-9DAB-5A7A-F777-F810C133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1AFBA08A-9652-A022-195D-5EF04F9C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2F3253BC-BF86-96EB-5D80-06270034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71" y="1262094"/>
            <a:ext cx="4597894" cy="44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4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F27F-27FE-8E36-7049-14D1C82E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73919DD-6BED-68B9-6D1A-177839BDBD53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F1A1A2D-EB71-0BE5-443A-49B3E2A35F16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873EB4-5BB8-8F1F-5A56-F77109C0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系统边界定义之三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11AD87-75E6-DD0F-D753-A1B9555E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A896BC-8774-CD38-F57D-BB8C87AF8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45A14-0F08-3975-0888-485C8F20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99E52434-A8B0-7E9A-C469-CFE8104D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0" name="图片 9" descr="图示, 示意图&#10;&#10;描述已自动生成">
            <a:extLst>
              <a:ext uri="{FF2B5EF4-FFF2-40B4-BE49-F238E27FC236}">
                <a16:creationId xmlns:a16="http://schemas.microsoft.com/office/drawing/2014/main" id="{125792FF-08B5-63A9-43D8-5AD5DC92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66" y="818771"/>
            <a:ext cx="5562703" cy="56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88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F120A-613C-ED61-8F68-B891E80A1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9B3B013-4E38-4A30-E544-009419CAC89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717287D-C4A0-C3F0-678E-5567967DF5E2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D4F857-F344-DC41-6B90-A2BACD633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练习：银行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ATM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E92CEB-0DEE-7DF3-C405-94D7BFD1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6EC392-F369-9FA9-991D-FEB5D390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FCF9A0-BC5B-3D5C-5C1E-22DD35D5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74B877E3-3069-0E28-DA34-D99D38AA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45B112-8576-E4DE-28A8-188742A046B3}"/>
              </a:ext>
            </a:extLst>
          </p:cNvPr>
          <p:cNvSpPr txBox="1"/>
          <p:nvPr/>
        </p:nvSpPr>
        <p:spPr>
          <a:xfrm>
            <a:off x="641636" y="988314"/>
            <a:ext cx="107121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花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分钟时间写下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系统可能的用例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对“取款”这个用例，给出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brief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description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B66E61-F3BE-75CC-C95A-8DE0B05A2231}"/>
              </a:ext>
            </a:extLst>
          </p:cNvPr>
          <p:cNvSpPr txBox="1"/>
          <p:nvPr/>
        </p:nvSpPr>
        <p:spPr>
          <a:xfrm>
            <a:off x="641637" y="2310668"/>
            <a:ext cx="10712163" cy="3729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自我检查：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用例覆盖了系统大部分需求（</a:t>
            </a:r>
            <a:r>
              <a:rPr kumimoji="1" lang="en-US" altLang="zh-CN" sz="2000" dirty="0"/>
              <a:t>40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泛化、包含、扩展关系正确使用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每个用例描述覆盖了一项功能需求（</a:t>
            </a:r>
            <a:r>
              <a:rPr kumimoji="1" lang="en-US" altLang="zh-CN" sz="2000" dirty="0"/>
              <a:t>40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包含成功的场景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主要失败场景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前置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后置条件，其他约束等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较好的格式和描述风格（</a:t>
            </a:r>
            <a:r>
              <a:rPr kumimoji="1" lang="en-US" altLang="zh-CN" sz="2000" dirty="0"/>
              <a:t>20</a:t>
            </a:r>
            <a:r>
              <a:rPr kumimoji="1" lang="zh-CN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5879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17EB-1CD3-C06C-A3DF-660B49F47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268A6F1-31D0-13BD-CA92-F42C247598A0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C41ABD3-7602-4140-621C-ED2255CEA258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31D14E-511D-C146-50D9-20DCEBFB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实例：旅游业务申请系统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3DC662-0AA3-FED6-A954-22D5BAFA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2024/10/9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90214C-63C7-BCB2-1200-D699CDD8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F2E210-DB01-C3D8-B5FF-B4A8C9BE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10A5479F-625C-85B4-206D-55EB351C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4A45C9F-D570-7BD2-9C71-0DE9C5749B37}"/>
              </a:ext>
            </a:extLst>
          </p:cNvPr>
          <p:cNvSpPr txBox="1"/>
          <p:nvPr/>
        </p:nvSpPr>
        <p:spPr>
          <a:xfrm>
            <a:off x="641636" y="988314"/>
            <a:ext cx="1071216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阅读“旅游业务申请系统”问题陈述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识别系统参与者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识别系统用例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绘制用例图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724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A8FA-02A1-255E-36B3-55AD6D43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4750CCD-1036-18C3-E3B1-5CCD86D9B82A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6D6C737-C843-8057-8B48-F8B6E9CF2920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9A3FA1-2577-9AA8-5333-3E98531C5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获取系统参与者（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Actor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879B73-FB2A-F428-1505-1BF25884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448A41-5309-1CA8-F6C8-D3CB505D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A0719F-1493-4492-AB33-A58E16F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DDB72AE-0D06-CBDE-1A63-16FA71C8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6F6B96F-8069-500A-1C48-044C5176D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91295"/>
              </p:ext>
            </p:extLst>
          </p:nvPr>
        </p:nvGraphicFramePr>
        <p:xfrm>
          <a:off x="641636" y="880608"/>
          <a:ext cx="10712163" cy="5308979"/>
        </p:xfrm>
        <a:graphic>
          <a:graphicData uri="http://schemas.openxmlformats.org/drawingml/2006/table">
            <a:tbl>
              <a:tblPr/>
              <a:tblGrid>
                <a:gridCol w="81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7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32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抽取角度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外部事物种类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主要日常工作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使用目标系统职责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参与者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典型代表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40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相关用户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前台招待顾客的员工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洽谈客户事宜并为客户办理各种申请和取消手续、完成费用支付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办理申请手续以及相关的取消、支付等后续业务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前台服务员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具体用户代表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7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负责催款的员工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打印和邮寄旅游确认书和交款单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打印旅游确认书和交款单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收款员工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en-US" sz="2000" b="0" kern="100">
                          <a:latin typeface="+mn-ea"/>
                          <a:ea typeface="+mn-ea"/>
                          <a:cs typeface="Times New Roman"/>
                        </a:rPr>
                        <a:t>…</a:t>
                      </a:r>
                      <a:endParaRPr lang="zh-CN" sz="2000" b="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7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旅行社内的会计人员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财务记帐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不使用本系统，不是参与者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endParaRPr lang="en-US" sz="2000" b="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en-US" sz="2000" b="0" kern="100">
                          <a:latin typeface="+mn-ea"/>
                          <a:ea typeface="+mn-ea"/>
                          <a:cs typeface="Times New Roman"/>
                        </a:rPr>
                        <a:t>…</a:t>
                      </a:r>
                      <a:endParaRPr lang="zh-CN" sz="2000" b="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9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宣传和路线管理员工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制作宣传资料、定期维护旅游路线和活动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维护旅游路线和旅游活动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路线管理员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en-US" sz="2000" b="0" kern="100">
                          <a:latin typeface="+mn-ea"/>
                          <a:ea typeface="+mn-ea"/>
                          <a:cs typeface="Times New Roman"/>
                        </a:rPr>
                        <a:t>…</a:t>
                      </a:r>
                      <a:endParaRPr lang="zh-CN" sz="2000" b="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58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其他外部事物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财务系统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记帐等财务操作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接收本系统中与现金相关的财务信息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财务系统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en-US" sz="2000" b="0" kern="100">
                          <a:latin typeface="+mn-ea"/>
                          <a:ea typeface="+mn-ea"/>
                          <a:cs typeface="Times New Roman"/>
                        </a:rPr>
                        <a:t>...</a:t>
                      </a:r>
                      <a:endParaRPr lang="zh-CN" sz="2000" b="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7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外部激励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关注或影响系统的运行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定期自动导出财务信息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时间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endParaRPr lang="en-US" sz="2000" b="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166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5B474-F95C-B71B-01DB-38EA4C589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3639CDC-86A2-7FB2-AC08-96BB159CE8C5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2B67121-D16E-7272-27D5-55D7B11B91EB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4CFE70-808C-6483-8330-5DED7256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从参与者角度获取用例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0FC0BE-35CC-1E33-DD4F-DF3F493B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22B398-F80C-2D4A-128D-2DC277EB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ED8E0A-DABD-6C52-73EC-971ED5EB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5AFF3DE2-FB08-282A-D231-B2332E37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F4E1AF0-9E37-D6FB-A3E8-80EBAA89F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335"/>
              </p:ext>
            </p:extLst>
          </p:nvPr>
        </p:nvGraphicFramePr>
        <p:xfrm>
          <a:off x="526226" y="724059"/>
          <a:ext cx="10712165" cy="5791200"/>
        </p:xfrm>
        <a:graphic>
          <a:graphicData uri="http://schemas.openxmlformats.org/drawingml/2006/table">
            <a:tbl>
              <a:tblPr/>
              <a:tblGrid>
                <a:gridCol w="1170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参与者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主要工作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是否使用系统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用例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029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前台</a:t>
                      </a:r>
                      <a:br>
                        <a:rPr lang="en-US" altLang="zh-CN" sz="2000" b="0" kern="100" dirty="0">
                          <a:latin typeface="+mn-ea"/>
                          <a:ea typeface="+mn-ea"/>
                          <a:cs typeface="Times New Roman"/>
                        </a:rPr>
                      </a:b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服务员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向申请人介绍申请情况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否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endParaRPr lang="en-US" sz="2000" b="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为申请人办理申请手续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办理申请手续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对申请参加人的增、删、改、查等日常维护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管理参加者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记录申请人支付信息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完成支付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为申请人取消申请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取消申请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06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收款</a:t>
                      </a:r>
                      <a:br>
                        <a:rPr lang="en-US" altLang="zh-CN" sz="2000" b="0" kern="100" dirty="0">
                          <a:latin typeface="+mn-ea"/>
                          <a:ea typeface="+mn-ea"/>
                          <a:cs typeface="Times New Roman"/>
                        </a:rPr>
                      </a:b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员工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打印旅游确认书和余额交款单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打印旅游确认书和余额交款单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邮寄旅游确认书和余额交款单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否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endParaRPr lang="en-US" sz="2000" b="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02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路线</a:t>
                      </a:r>
                      <a:br>
                        <a:rPr lang="en-US" altLang="zh-CN" sz="2000" b="0" kern="100" dirty="0">
                          <a:latin typeface="+mn-ea"/>
                          <a:ea typeface="+mn-ea"/>
                          <a:cs typeface="Times New Roman"/>
                        </a:rPr>
                      </a:b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管理员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制作宣传资料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否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endParaRPr lang="en-US" sz="2000" b="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设计旅游路线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管理路线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设计旅游团（活动）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管理旅游团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调整旅游团价格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设定价格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02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财务</a:t>
                      </a:r>
                      <a:br>
                        <a:rPr lang="en-US" altLang="zh-CN" sz="2000" b="0" kern="100" dirty="0">
                          <a:latin typeface="+mn-ea"/>
                          <a:ea typeface="+mn-ea"/>
                          <a:cs typeface="Times New Roman"/>
                        </a:rPr>
                      </a:b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系统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记账等财务操作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否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endParaRPr lang="en-US" sz="2000" b="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7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接收与现金相关的财务信息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导出财务信息（被动）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7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时间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定期导出财务信息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导出财务信息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940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辅助</a:t>
                      </a:r>
                      <a:br>
                        <a:rPr lang="en-US" altLang="zh-CN" sz="2000" b="0" kern="100" dirty="0">
                          <a:latin typeface="+mn-ea"/>
                          <a:ea typeface="+mn-ea"/>
                          <a:cs typeface="Times New Roman"/>
                        </a:rPr>
                      </a:b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用例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系统要区分各种不同的用户身份，并提供不同的功能</a:t>
                      </a:r>
                    </a:p>
                  </a:txBody>
                  <a:tcPr marL="61278" marR="612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>
                          <a:latin typeface="+mn-ea"/>
                          <a:ea typeface="+mn-ea"/>
                          <a:cs typeface="Times New Roman"/>
                        </a:rPr>
                        <a:t>是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447800" algn="l"/>
                        </a:tabLst>
                      </a:pPr>
                      <a:r>
                        <a:rPr lang="zh-CN" sz="2000" b="0" kern="100" dirty="0">
                          <a:latin typeface="+mn-ea"/>
                          <a:ea typeface="+mn-ea"/>
                          <a:cs typeface="Times New Roman"/>
                        </a:rPr>
                        <a:t>登录</a:t>
                      </a:r>
                    </a:p>
                  </a:txBody>
                  <a:tcPr marL="61278" marR="612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020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B0243-6808-96B9-7339-5CBA094A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BBFB46DE-616C-10C0-4042-9D19158139A6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4D9C99F-B147-A469-0FAE-4B703AEF92F7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402782-7E30-15D8-9EC2-422207A8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构建用例图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635922-C815-7B42-ACE0-FC56B2CEB1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ADE702-1753-6AAE-723B-03BC515C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BF4978-9C0F-DA6A-DD5D-61D56E23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E18D122-FB73-4745-816B-22B2D165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D83E99FE-40EF-E9B3-C5A2-5E99D0A7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47" y="770277"/>
            <a:ext cx="5991838" cy="570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1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167E7-D34F-8AC5-62DB-2287A24C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5F96C4F-C7A7-6CA5-B6E5-4F141E5DD64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5673E17-9DE8-0FD8-C43C-C17A8BF13958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DB9A6B-4A9D-2E43-0A5F-7D1185CA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构造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AD931B-36B2-B3C8-56E3-09154DC97A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DF46F-E689-402F-B0C2-ADBAB842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114910-EB8C-041A-E28E-44787902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03008B3-CAF4-B243-A43D-F327704C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61C6812-2D06-70DD-48AA-175F128D910C}"/>
              </a:ext>
            </a:extLst>
          </p:cNvPr>
          <p:cNvSpPr txBox="1"/>
          <p:nvPr/>
        </p:nvSpPr>
        <p:spPr>
          <a:xfrm>
            <a:off x="641636" y="947048"/>
            <a:ext cx="1071216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基本构造块（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basic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building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blocks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800100" lvl="1" indent="-342900"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事物（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things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结构事物（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structural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things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714500" lvl="3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collaboration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</a:p>
          <a:p>
            <a:pPr marL="1257300" lvl="2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行为事物（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behavioral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things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0" lvl="3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interaction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state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machine</a:t>
            </a:r>
          </a:p>
          <a:p>
            <a:pPr marL="1257300" lvl="2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分组事物（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things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0" lvl="3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package</a:t>
            </a:r>
          </a:p>
          <a:p>
            <a:pPr marL="1257300" lvl="2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注释事物（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annotation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things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714500" lvl="3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note</a:t>
            </a:r>
          </a:p>
          <a:p>
            <a:pPr marL="800100" lvl="1" indent="-342900"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关系（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relationships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依赖（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dependency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57300" lvl="2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关联（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association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泛化（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generalization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57300" lvl="2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实现（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realization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图（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diagrams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规则（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rules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公共机制（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common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mechanisms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64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AC4E5-04AB-52A6-E93E-6FCFF4C63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575F4A46-94AC-D087-60EC-5F7A050D3D28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2B53895-6BDE-6B11-980F-0A7866D23263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397DBDA-F63A-E13D-8774-21DEFDCC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编写用例文档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526BE0-FEA6-7E36-F966-42D35A2F26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DE7560-F6C7-4AA7-3251-5054AAC1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9800FC-631E-B93A-877F-2BB00D3A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7B8EE561-F327-6955-2FC3-A1F0C304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86EF53-85E4-5521-E32A-D0BBC4D05404}"/>
              </a:ext>
            </a:extLst>
          </p:cNvPr>
          <p:cNvSpPr txBox="1"/>
          <p:nvPr/>
        </p:nvSpPr>
        <p:spPr>
          <a:xfrm>
            <a:off x="641636" y="988314"/>
            <a:ext cx="4356492" cy="299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用例文档：描述用例与外界交互的规格说明书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需求的核心内容，而用例图作为用例文档的索引图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进一步的精度：有层次的文档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文档中每一句话都有其价值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52549C-625B-64D3-6818-24409EE84B07}"/>
              </a:ext>
            </a:extLst>
          </p:cNvPr>
          <p:cNvSpPr txBox="1"/>
          <p:nvPr/>
        </p:nvSpPr>
        <p:spPr>
          <a:xfrm>
            <a:off x="5673941" y="892158"/>
            <a:ext cx="6098958" cy="5391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/>
              <a:t>用例名、简要描述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C00000"/>
                </a:solidFill>
              </a:rPr>
              <a:t>参与者与涉众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/>
              <a:t>相关用例</a:t>
            </a:r>
            <a:endParaRPr lang="en-US" altLang="zh-CN" sz="2000" dirty="0"/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C00000"/>
                </a:solidFill>
              </a:rPr>
              <a:t>前置条件、后置条件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C00000"/>
                </a:solidFill>
              </a:rPr>
              <a:t>事件流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dirty="0">
                <a:solidFill>
                  <a:srgbClr val="C00000"/>
                </a:solidFill>
              </a:rPr>
              <a:t>基本路径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dirty="0">
                <a:solidFill>
                  <a:srgbClr val="C00000"/>
                </a:solidFill>
              </a:rPr>
              <a:t>备选路径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C00000"/>
                </a:solidFill>
              </a:rPr>
              <a:t>补充约束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dirty="0">
                <a:solidFill>
                  <a:srgbClr val="C00000"/>
                </a:solidFill>
              </a:rPr>
              <a:t>字段列表、业务规则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dirty="0">
                <a:solidFill>
                  <a:srgbClr val="C00000"/>
                </a:solidFill>
              </a:rPr>
              <a:t>非功能需求、设计约束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/>
              <a:t>待解决问题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/>
              <a:t>相关图</a:t>
            </a:r>
            <a:r>
              <a:rPr lang="en-US" altLang="zh-CN" sz="2000" dirty="0"/>
              <a:t>(</a:t>
            </a:r>
            <a:r>
              <a:rPr lang="zh-CN" altLang="en-US" sz="2000" dirty="0"/>
              <a:t>用例图、活动图、类图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849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91B25-7F45-D3BE-9FE7-E0FCAB03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DF0F3AB-C47D-28D8-E388-17169DB09F1C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34FDBA2-491D-C72D-786D-240E7F6195FC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3E00CE-42FF-C9B4-E632-7D7400C5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编写用例文档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5EF02F-5FEE-ADAD-4D18-C26982F9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F1B6DB-DDF3-9637-FE94-1B63235D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439574-D97D-781D-25D2-E1DE160C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0F0647D7-B652-A8D0-526F-1E9868D6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32A59F3-547A-D912-03CE-7B291465A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47122"/>
              </p:ext>
            </p:extLst>
          </p:nvPr>
        </p:nvGraphicFramePr>
        <p:xfrm>
          <a:off x="641636" y="827519"/>
          <a:ext cx="10712164" cy="536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4729">
                  <a:extLst>
                    <a:ext uri="{9D8B030D-6E8A-4147-A177-3AD203B41FA5}">
                      <a16:colId xmlns:a16="http://schemas.microsoft.com/office/drawing/2014/main" val="3540738323"/>
                    </a:ext>
                  </a:extLst>
                </a:gridCol>
                <a:gridCol w="8477435">
                  <a:extLst>
                    <a:ext uri="{9D8B030D-6E8A-4147-A177-3AD203B41FA5}">
                      <a16:colId xmlns:a16="http://schemas.microsoft.com/office/drawing/2014/main" val="3846677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用例名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用例名称，与用例图中的名称保持一致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2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简要描述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几句话说明用例本身及使用它的原因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4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参与者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16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涉众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93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相关用例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与该用例存在关系的用例，不同的关系可采用不同的表示方式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02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前置条件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执行该用例前，必须满足的条件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后置条件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执行该用例后，系统所达到的状态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20756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/>
                        <a:t>基本事件流</a:t>
                      </a:r>
                      <a:r>
                        <a:rPr lang="zh-CN" altLang="en-US" sz="2000" dirty="0"/>
                        <a:t>：</a:t>
                      </a:r>
                      <a:endParaRPr lang="en-US" altLang="zh-C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1" dirty="0"/>
                        <a:t>描述用例在通常情况所发生的事件流的执行步骤，采用编号的方式表示先后顺序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6963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CN" altLang="en-US" sz="2000" b="1" dirty="0"/>
                        <a:t>备选事件流</a:t>
                      </a:r>
                      <a:r>
                        <a:rPr lang="zh-CN" altLang="en-US" sz="2000" dirty="0"/>
                        <a:t>：</a:t>
                      </a:r>
                      <a:endParaRPr lang="en-US" altLang="zh-C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1" dirty="0"/>
                        <a:t>描述基本事件流中可能出现的分支事件或异常事件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16612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/>
                        <a:t>补充约束</a:t>
                      </a:r>
                      <a:r>
                        <a:rPr lang="zh-CN" altLang="en-US" sz="2000" dirty="0"/>
                        <a:t>：</a:t>
                      </a:r>
                      <a:r>
                        <a:rPr lang="zh-CN" altLang="en-US" sz="2000" i="1" dirty="0"/>
                        <a:t>描述该用例相关的约束，包括数据需求、业务规则、非功能需求、设计约束等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81542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CN" altLang="en-US" sz="2000" b="1" dirty="0"/>
                        <a:t>待解决问题</a:t>
                      </a:r>
                      <a:r>
                        <a:rPr lang="zh-CN" altLang="en-US" sz="2000" dirty="0"/>
                        <a:t>：</a:t>
                      </a:r>
                      <a:r>
                        <a:rPr lang="zh-CN" altLang="en-US" sz="2000" i="1" dirty="0"/>
                        <a:t>说明该用例目前还未明确的相关问题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3854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CN" altLang="en-US" sz="2000" b="1" dirty="0"/>
                        <a:t>相关图</a:t>
                      </a:r>
                      <a:r>
                        <a:rPr lang="zh-CN" altLang="en-US" sz="2000" dirty="0"/>
                        <a:t>：</a:t>
                      </a:r>
                      <a:r>
                        <a:rPr lang="zh-CN" altLang="en-US" sz="2000" i="1" dirty="0"/>
                        <a:t>与该用例相关的其他图形，可以是标准的</a:t>
                      </a:r>
                      <a:r>
                        <a:rPr lang="en-US" altLang="zh-CN" sz="2000" i="1" dirty="0"/>
                        <a:t>UML</a:t>
                      </a:r>
                      <a:r>
                        <a:rPr lang="zh-CN" altLang="en-US" sz="2000" i="1" dirty="0"/>
                        <a:t>图，也可以是其他格式的图形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178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63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9899-DCB1-485B-6B28-0CBA2144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4ACA343D-BCDD-A8AD-C2CE-22798FCCE434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6AD6404-8DE3-27E0-C0D6-B03369D6C98C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9387F9-BB8D-9744-EE70-D3EAE0A7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涉众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CE4582-56F2-C0F7-4CB8-BD59CC80F5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14010C-22F9-1E24-8FDC-0FE77BBA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B9135B-C03D-232A-BCE5-7C321977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A5621FF-A789-1411-DB9B-79267104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5BA581-51C4-1CB7-760F-BB6DCF8B70E1}"/>
              </a:ext>
            </a:extLst>
          </p:cNvPr>
          <p:cNvSpPr txBox="1"/>
          <p:nvPr/>
        </p:nvSpPr>
        <p:spPr>
          <a:xfrm>
            <a:off x="641636" y="988314"/>
            <a:ext cx="10712164" cy="400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用例平衡涉众之间的利益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涉众是受系统影响的，有自己主张的人或组织，可能的涉众有：</a:t>
            </a:r>
            <a:endParaRPr lang="en-US" altLang="zh-CN" sz="24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最终用户、客户、政府、法律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开发人员、管理人员、竞争对手、</a:t>
            </a:r>
            <a:r>
              <a:rPr lang="en-US" altLang="zh-CN" sz="2000" dirty="0"/>
              <a:t>…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对于用户在</a:t>
            </a:r>
            <a:r>
              <a:rPr lang="en-US" altLang="zh-CN" sz="2400" dirty="0"/>
              <a:t>ATM</a:t>
            </a:r>
            <a:r>
              <a:rPr lang="zh-CN" altLang="en-US" sz="2400" dirty="0"/>
              <a:t>取钱的用例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用户：希望方便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银行：希望安全</a:t>
            </a:r>
            <a:endParaRPr lang="en-US" altLang="zh-CN" sz="20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法律：保护财产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750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19A1-25C6-4A19-C00C-6C2B7F61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72B3990-8967-4439-93D2-BC18B86696DB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D81F2C8-6575-3BBA-319C-3BE3B84257A8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948C07-DC4A-A272-75B3-5D0F4B63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涉众利益的冲突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D543E2-7B96-22E8-AA70-87F60873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480C61-A3C4-B6C9-9CD8-C27CC6CE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07663-D065-DD29-7694-B24E9078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FCBB5B4-6D42-F689-3A4C-6CCDA5D99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4F8BCA-7F6D-83D5-A8FB-4B8E93942E7B}"/>
              </a:ext>
            </a:extLst>
          </p:cNvPr>
          <p:cNvSpPr txBox="1"/>
          <p:nvPr/>
        </p:nvSpPr>
        <p:spPr>
          <a:xfrm>
            <a:off x="641636" y="988314"/>
            <a:ext cx="10712164" cy="1133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编写用例文档的过程要描述如何满足涉众之间的利益，达到涉众利益的平衡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涉众有轻重缓急</a:t>
            </a:r>
            <a:endParaRPr lang="en-US" altLang="zh-CN" sz="2400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59B6E7E3-D45C-97D7-87EA-8A78121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80" y="2482589"/>
            <a:ext cx="9154675" cy="315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75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F7FCC-6F4E-C167-2A8B-D2A1FFA05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99D634B-C772-429B-F3E9-E280DA0AF578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32F20032-C6B4-E00C-F121-A53124F1C680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7E9772-BC41-835D-653A-18B9D884E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前置条件和后置条件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141FF0-63F7-D007-2279-38381F04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2B13C1-1B99-609B-E6FE-4E0365A6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5E9FFB-2892-31D7-AA5E-E29C8283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61BF7087-E141-2338-2F74-E6FD488E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3ED47F-729C-903F-A6CE-B7CF37337FB3}"/>
              </a:ext>
            </a:extLst>
          </p:cNvPr>
          <p:cNvSpPr txBox="1"/>
          <p:nvPr/>
        </p:nvSpPr>
        <p:spPr>
          <a:xfrm>
            <a:off x="641636" y="988314"/>
            <a:ext cx="6859995" cy="464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800" dirty="0">
                <a:latin typeface="+mn-ea"/>
              </a:rPr>
              <a:t>前置条件约束在用例开始前系统的状态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+mn-ea"/>
              </a:rPr>
              <a:t>作为用例的入口限制，它阻止参与者触发该用例，直到满足所有条件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+mn-ea"/>
              </a:rPr>
              <a:t>说明在用例触发之前什么必须为真</a:t>
            </a:r>
          </a:p>
          <a:p>
            <a:pPr marL="457200" indent="-4572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800" dirty="0">
                <a:latin typeface="+mn-ea"/>
              </a:rPr>
              <a:t>后置条件约束用例执行后系统的状态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+mn-ea"/>
              </a:rPr>
              <a:t>用例执行后什么必须为真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latin typeface="+mn-ea"/>
              </a:rPr>
              <a:t>对于存在各种分支事件流的用例，则可以指定多个后置条件</a:t>
            </a:r>
          </a:p>
        </p:txBody>
      </p:sp>
      <p:pic>
        <p:nvPicPr>
          <p:cNvPr id="10" name="图片 19">
            <a:extLst>
              <a:ext uri="{FF2B5EF4-FFF2-40B4-BE49-F238E27FC236}">
                <a16:creationId xmlns:a16="http://schemas.microsoft.com/office/drawing/2014/main" id="{B050D747-3AEF-35A9-B0C4-F0E2B237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113" y="1575087"/>
            <a:ext cx="3792251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789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80ACA-2078-C057-066A-D50E647B6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3FEBA2A-037B-4AD9-B044-325B19C760AA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1E0EB49-AC77-9A88-D152-4A7F67E9BF5F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885135-E9A4-B3DE-D798-808CCFCE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定义前置、后置条件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6A5E56-DD5B-E999-5877-313CC96C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11E9AA-769A-2A65-BAA7-11F22313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F742E5-5E8C-221E-562E-0EB49FA9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54798F2-D79C-03B6-B378-793610E6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76CA29-E547-1BF8-8FA4-51B567CF0F43}"/>
              </a:ext>
            </a:extLst>
          </p:cNvPr>
          <p:cNvSpPr txBox="1"/>
          <p:nvPr/>
        </p:nvSpPr>
        <p:spPr>
          <a:xfrm>
            <a:off x="641636" y="988314"/>
            <a:ext cx="6859995" cy="2241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只有在用例的使用者将这些条件视为附加价值是才使用</a:t>
            </a:r>
            <a:endParaRPr lang="en-US" altLang="zh-CN" sz="2400" dirty="0"/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条件必须是系统可以感知的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前置条件必须是在用例执行前就可以感知</a:t>
            </a:r>
            <a:endParaRPr lang="en-US" altLang="zh-CN" sz="2400" dirty="0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2DEFEC0A-4DB3-8AEF-6E21-2A4E59F3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6" y="3877110"/>
            <a:ext cx="23812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01F53F8D-852C-FD58-9F01-9818FFE7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5389997"/>
            <a:ext cx="25241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6">
            <a:extLst>
              <a:ext uri="{FF2B5EF4-FFF2-40B4-BE49-F238E27FC236}">
                <a16:creationId xmlns:a16="http://schemas.microsoft.com/office/drawing/2014/main" id="{BDB7D1BA-9857-A4C6-EF6E-0B5F59B6D13C}"/>
              </a:ext>
            </a:extLst>
          </p:cNvPr>
          <p:cNvGrpSpPr>
            <a:grpSpLocks/>
          </p:cNvGrpSpPr>
          <p:nvPr/>
        </p:nvGrpSpPr>
        <p:grpSpPr bwMode="auto">
          <a:xfrm>
            <a:off x="4992686" y="3373872"/>
            <a:ext cx="3608388" cy="792163"/>
            <a:chOff x="2336" y="1888"/>
            <a:chExt cx="2273" cy="4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4D93AB03-B896-C4D8-290E-C562FB064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888"/>
              <a:ext cx="154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4981A2ED-537C-33D1-424B-66C3F18844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2070"/>
              <a:ext cx="725" cy="317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0AE4AF2D-B496-24B0-41E2-4AE029453F65}"/>
              </a:ext>
            </a:extLst>
          </p:cNvPr>
          <p:cNvGrpSpPr>
            <a:grpSpLocks/>
          </p:cNvGrpSpPr>
          <p:nvPr/>
        </p:nvGrpSpPr>
        <p:grpSpPr bwMode="auto">
          <a:xfrm>
            <a:off x="4992687" y="4310496"/>
            <a:ext cx="3617913" cy="825500"/>
            <a:chOff x="2336" y="2478"/>
            <a:chExt cx="2279" cy="520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DE757ECC-FC80-8C05-1007-F5EB25FD5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2614"/>
              <a:ext cx="155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75DA13C2-F798-7363-5250-DCFB1F3E0E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2478"/>
              <a:ext cx="725" cy="22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0" name="Group 12">
            <a:extLst>
              <a:ext uri="{FF2B5EF4-FFF2-40B4-BE49-F238E27FC236}">
                <a16:creationId xmlns:a16="http://schemas.microsoft.com/office/drawing/2014/main" id="{CDC9B76D-D76C-FF5D-49E3-49539BFED85A}"/>
              </a:ext>
            </a:extLst>
          </p:cNvPr>
          <p:cNvGrpSpPr>
            <a:grpSpLocks/>
          </p:cNvGrpSpPr>
          <p:nvPr/>
        </p:nvGrpSpPr>
        <p:grpSpPr bwMode="auto">
          <a:xfrm>
            <a:off x="4992686" y="5534460"/>
            <a:ext cx="4464050" cy="600075"/>
            <a:chOff x="2246" y="3249"/>
            <a:chExt cx="2812" cy="378"/>
          </a:xfrm>
        </p:grpSpPr>
        <p:pic>
          <p:nvPicPr>
            <p:cNvPr id="31" name="Picture 13">
              <a:extLst>
                <a:ext uri="{FF2B5EF4-FFF2-40B4-BE49-F238E27FC236}">
                  <a16:creationId xmlns:a16="http://schemas.microsoft.com/office/drawing/2014/main" id="{83F5A0BD-1B6E-149B-FDF7-E3C552744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" y="3249"/>
              <a:ext cx="215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8118F6CD-D9FC-0344-BFE2-FDF6377C4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6" y="3384"/>
              <a:ext cx="635" cy="1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9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A2175-CC84-4841-07D3-57561B09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6A37646-0F73-A836-F453-2E4BDB6DFA3A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2F48DDD-024A-6247-019A-447D37F52982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46DCB8-FCE6-4668-13F2-941934DC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应用前置、后置条件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11FB3-BDF4-E933-ACC8-B32C9195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8A5B1-59CD-E377-9652-EA28429C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E3454E-4F2F-D01E-112D-B61AEC97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F38FEAC-A813-905E-2F64-9E5FA99E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C60C97-F480-C73A-9A1A-14B6F8BA4A39}"/>
              </a:ext>
            </a:extLst>
          </p:cNvPr>
          <p:cNvSpPr txBox="1"/>
          <p:nvPr/>
        </p:nvSpPr>
        <p:spPr>
          <a:xfrm>
            <a:off x="641636" y="988314"/>
            <a:ext cx="10712164" cy="317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zh-CN" sz="2400" dirty="0"/>
              <a:t>前置和后置条件是用例的可选特征，如果系统状态对用例如何启动和如何终止不重要，则可以省略这些条件</a:t>
            </a:r>
            <a:endParaRPr lang="en-US" altLang="zh-CN" sz="2400" dirty="0"/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某些用例依赖于其他用例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例如：“登录”和“管理系统”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有助于识别漏掉的用例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例如：“管理订单”却没有“登录”用例</a:t>
            </a:r>
          </a:p>
        </p:txBody>
      </p:sp>
    </p:spTree>
    <p:extLst>
      <p:ext uri="{BB962C8B-B14F-4D97-AF65-F5344CB8AC3E}">
        <p14:creationId xmlns:p14="http://schemas.microsoft.com/office/powerpoint/2010/main" val="3003653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FFA18-EBFA-FBBA-7B0F-480E83104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269823A-4D82-F959-FA6A-3980F60265DD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7B6D5A1-F17A-9873-E71F-7BCF51FD0297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D4CD32F-47E7-7948-0E08-148957E8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事件流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E876F1-A8EA-FDC9-73B7-54DE8D9B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22DE38-27EB-207C-FD98-D2BAE63B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1B8FBD-0649-6B08-6DDE-A50CC3A8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7675B15F-2435-0B3D-6DFE-F9D1D660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401A294-3C47-3F18-1ED1-2EE6800B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519" y="1063902"/>
            <a:ext cx="6471081" cy="392054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795105E-5402-6101-FD85-EF5D8575D49B}"/>
              </a:ext>
            </a:extLst>
          </p:cNvPr>
          <p:cNvSpPr txBox="1"/>
          <p:nvPr/>
        </p:nvSpPr>
        <p:spPr>
          <a:xfrm>
            <a:off x="2295988" y="5269194"/>
            <a:ext cx="760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2400" u="sng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重点写：</a:t>
            </a:r>
            <a:r>
              <a:rPr lang="en-US" altLang="zh-CN" sz="2400" u="sng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1</a:t>
            </a:r>
            <a:r>
              <a:rPr lang="zh-CN" altLang="en-US" sz="2400" u="sng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和</a:t>
            </a:r>
            <a:r>
              <a:rPr lang="en-US" altLang="zh-CN" sz="2400" u="sng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4</a:t>
            </a:r>
            <a:r>
              <a:rPr lang="zh-CN" altLang="en-US" sz="2400" u="sng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rPr>
              <a:t>（可观测的、体现客户利益的文字）</a:t>
            </a:r>
            <a:endParaRPr lang="en-US" altLang="zh-CN" sz="2400" u="sng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332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FA0F-CD09-7574-C5D0-F263AA53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3C9D3B0-BDB4-D418-B9BC-39290706A0E2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1D4949B-876D-7493-0480-688571E09A2B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12C156-33F7-ECD0-F80C-1F589820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事件流描述要点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F6791-F69E-8E35-2D16-BF42B59A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226824-F844-CAA0-8862-4A3D33FE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658A99-17B2-F5D1-7D7D-5478E06C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AE3637F4-24F2-8F51-71DE-8827697F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916A184-78B8-D26C-0064-8756A5BFDDCF}"/>
              </a:ext>
            </a:extLst>
          </p:cNvPr>
          <p:cNvSpPr txBox="1"/>
          <p:nvPr/>
        </p:nvSpPr>
        <p:spPr>
          <a:xfrm>
            <a:off x="641636" y="988314"/>
            <a:ext cx="10712164" cy="445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事件流描述要使用户和开发人员互相理解用例的功能，要注意以下几点：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400" dirty="0"/>
              <a:t>使用业务语言：使用用户平时所使用的语言进行描述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400" dirty="0"/>
              <a:t>重点描述参与者与系统交互的信息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400" dirty="0"/>
              <a:t>不使用“例如”、“等”不清晰的表达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400" dirty="0"/>
              <a:t>不要过多的考虑界面细节</a:t>
            </a:r>
            <a:endParaRPr lang="en-US" altLang="zh-CN" sz="24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400" dirty="0"/>
              <a:t>不要描述系统内部处理细节，要描述从系统外部所看到的活动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400" dirty="0"/>
              <a:t>要明确描述用例的开始和结束</a:t>
            </a:r>
            <a:endParaRPr lang="en-US" altLang="zh-CN" sz="24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400" dirty="0"/>
              <a:t>不仅需要描述基本事件流，还需要考虑备选事件流</a:t>
            </a:r>
          </a:p>
        </p:txBody>
      </p:sp>
    </p:spTree>
    <p:extLst>
      <p:ext uri="{BB962C8B-B14F-4D97-AF65-F5344CB8AC3E}">
        <p14:creationId xmlns:p14="http://schemas.microsoft.com/office/powerpoint/2010/main" val="2949413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71AD-7B26-C97F-0181-B5BBDE26A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B5F146E-0436-8FE7-E0D1-0835054FECD0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1AA75D9-EAF7-B448-ABD4-219638AC306C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E9B083-8854-12DC-6016-C38F0732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要点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：使用自然语言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508AE5-5DB5-987E-16D5-FB532DA7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11BC93-F5FE-9A58-8751-C29B0B03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C6FD01-3A9A-0BDB-372D-22047AAD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6B94A53D-63CD-7521-EE58-CA397425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4A6515-97CC-C66C-CB38-95C9137141F7}"/>
              </a:ext>
            </a:extLst>
          </p:cNvPr>
          <p:cNvSpPr txBox="1"/>
          <p:nvPr/>
        </p:nvSpPr>
        <p:spPr>
          <a:xfrm>
            <a:off x="641636" y="988314"/>
            <a:ext cx="10712164" cy="2795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</a:rPr>
              <a:t>技术语言：无法与用户沟通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系统通过</a:t>
            </a:r>
            <a:r>
              <a:rPr lang="en-US" altLang="zh-CN" sz="2400" dirty="0">
                <a:solidFill>
                  <a:schemeClr val="accent1"/>
                </a:solidFill>
              </a:rPr>
              <a:t>ADO</a:t>
            </a:r>
            <a:r>
              <a:rPr lang="zh-CN" altLang="en-US" sz="2400" dirty="0">
                <a:solidFill>
                  <a:schemeClr val="accent1"/>
                </a:solidFill>
              </a:rPr>
              <a:t>建立数据库连接，传送</a:t>
            </a:r>
            <a:r>
              <a:rPr lang="en-US" altLang="zh-CN" sz="2400" dirty="0">
                <a:solidFill>
                  <a:schemeClr val="accent1"/>
                </a:solidFill>
              </a:rPr>
              <a:t>SQL</a:t>
            </a:r>
            <a:r>
              <a:rPr lang="zh-CN" altLang="en-US" sz="2400" dirty="0">
                <a:solidFill>
                  <a:schemeClr val="accent1"/>
                </a:solidFill>
              </a:rPr>
              <a:t>查询语句，从“商品表”查询商品的详细信息</a:t>
            </a:r>
            <a:r>
              <a:rPr lang="en-US" altLang="zh-CN" sz="2400" dirty="0">
                <a:solidFill>
                  <a:schemeClr val="accent1"/>
                </a:solidFill>
              </a:rPr>
              <a:t>…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</a:rPr>
              <a:t>自然语言</a:t>
            </a:r>
            <a:r>
              <a:rPr lang="en-US" altLang="zh-CN" sz="2400" dirty="0">
                <a:solidFill>
                  <a:srgbClr val="000000"/>
                </a:solidFill>
              </a:rPr>
              <a:t>(</a:t>
            </a:r>
            <a:r>
              <a:rPr lang="zh-CN" altLang="en-US" sz="2400" dirty="0">
                <a:solidFill>
                  <a:srgbClr val="000000"/>
                </a:solidFill>
              </a:rPr>
              <a:t>用户语言</a:t>
            </a:r>
            <a:r>
              <a:rPr lang="en-US" altLang="zh-CN" sz="2400" dirty="0">
                <a:solidFill>
                  <a:srgbClr val="000000"/>
                </a:solidFill>
              </a:rPr>
              <a:t>)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系统按照查询条件搜索商品的详细信息</a:t>
            </a:r>
          </a:p>
        </p:txBody>
      </p:sp>
    </p:spTree>
    <p:extLst>
      <p:ext uri="{BB962C8B-B14F-4D97-AF65-F5344CB8AC3E}">
        <p14:creationId xmlns:p14="http://schemas.microsoft.com/office/powerpoint/2010/main" val="91687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F45E5-B26D-9A91-7E22-E963CD00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1D9174C-70DA-DA55-ED50-7320B8109089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4F5036C-6B17-A257-134D-FAE9DB92A2E1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6FDA95-EB96-02BC-78A0-0F841BAF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991513-6A44-0538-148A-B1C4382A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EBD912-D56D-7426-4225-465FDED7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D93531-0D5D-F61F-DCF8-973AC7CF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7FF66EC-7805-D3B4-E921-B06CB8CD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AA81C30-1384-A22A-C848-64A2B395B763}"/>
              </a:ext>
            </a:extLst>
          </p:cNvPr>
          <p:cNvSpPr txBox="1"/>
          <p:nvPr/>
        </p:nvSpPr>
        <p:spPr>
          <a:xfrm>
            <a:off x="641636" y="947048"/>
            <a:ext cx="10712164" cy="5393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UML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是软件建模语言，支持需求分析与建模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提供了一系列可视化的图工具来建模静态和动态系统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常见的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图包括：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用例图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交互图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时序图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包图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活动图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状态图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857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DEDAB-0B58-04BF-B09C-15584331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98866ABB-6017-9EBE-DF0F-74C83573BA2E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C146544-55CA-3BF3-6DBD-3EA23D82E34E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BCE149-A73A-B294-8C4E-2C7F71BF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要点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：描述参与者与系统交互过程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2D92EC-2778-1C26-6708-7AE347BD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00029E-BF6C-571C-6BE8-B9133751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D508AA-0BEA-14F7-4CE7-2AEC242D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1BCFAEDE-9ADD-AA00-F1A2-7A42554A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73EDE6-82C4-934E-19D4-3C5AB1469B2E}"/>
              </a:ext>
            </a:extLst>
          </p:cNvPr>
          <p:cNvSpPr txBox="1"/>
          <p:nvPr/>
        </p:nvSpPr>
        <p:spPr>
          <a:xfrm>
            <a:off x="641636" y="988314"/>
            <a:ext cx="10712164" cy="390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</a:rPr>
              <a:t>以</a:t>
            </a:r>
            <a:r>
              <a:rPr lang="zh-CN" altLang="en-US" sz="2400" dirty="0"/>
              <a:t>参与者</a:t>
            </a:r>
            <a:r>
              <a:rPr lang="zh-CN" altLang="en-US" sz="2400" dirty="0">
                <a:solidFill>
                  <a:srgbClr val="000000"/>
                </a:solidFill>
              </a:rPr>
              <a:t>或系统作为主语描述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参与者</a:t>
            </a:r>
            <a:r>
              <a:rPr lang="en-US" altLang="zh-CN" sz="2400" dirty="0">
                <a:solidFill>
                  <a:schemeClr val="accent1"/>
                </a:solidFill>
              </a:rPr>
              <a:t>……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系统</a:t>
            </a:r>
            <a:r>
              <a:rPr lang="en-US" altLang="zh-CN" sz="2400" dirty="0">
                <a:solidFill>
                  <a:schemeClr val="accent1"/>
                </a:solidFill>
              </a:rPr>
              <a:t>……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</a:rPr>
              <a:t>示例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出纳员接收顾客的付款</a:t>
            </a:r>
            <a:r>
              <a:rPr lang="en-US" altLang="zh-CN" sz="2400" dirty="0">
                <a:solidFill>
                  <a:schemeClr val="accent1"/>
                </a:solidFill>
              </a:rPr>
              <a:t>—</a:t>
            </a:r>
            <a:r>
              <a:rPr lang="zh-CN" altLang="en-US" sz="2400" dirty="0">
                <a:solidFill>
                  <a:schemeClr val="accent1"/>
                </a:solidFill>
              </a:rPr>
              <a:t>顾客的付款数可能高于商品总额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出纳员录入顾客所付的现金总额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系统显示出应找还给顾客的余额，打印付款收据</a:t>
            </a:r>
          </a:p>
        </p:txBody>
      </p:sp>
    </p:spTree>
    <p:extLst>
      <p:ext uri="{BB962C8B-B14F-4D97-AF65-F5344CB8AC3E}">
        <p14:creationId xmlns:p14="http://schemas.microsoft.com/office/powerpoint/2010/main" val="3611179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7357-8455-AC3C-851B-F5F0A2C0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03157FFD-B30D-CA89-6019-3D5168A36411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13D8BD5-223F-2181-3391-E0404461315C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F23D61-7CC9-AF24-E261-0768A320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要点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：不用细化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CECB40-6E94-B17E-8BAA-05FB3D06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5CAA16-8E7F-7897-1E3D-831BE22B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BFCFCD-E5B3-5B1B-5A10-14FDE037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1C91BD09-8C62-3F98-30B0-A71215DA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89C86B-8F10-EE48-51F4-4ABE35D989B2}"/>
              </a:ext>
            </a:extLst>
          </p:cNvPr>
          <p:cNvSpPr txBox="1"/>
          <p:nvPr/>
        </p:nvSpPr>
        <p:spPr>
          <a:xfrm>
            <a:off x="641636" y="988314"/>
            <a:ext cx="10712164" cy="445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</a:rPr>
              <a:t>过细的</a:t>
            </a:r>
            <a:r>
              <a:rPr lang="en-US" altLang="zh-CN" sz="2400" dirty="0">
                <a:solidFill>
                  <a:srgbClr val="000000"/>
                </a:solidFill>
              </a:rPr>
              <a:t>GUI</a:t>
            </a:r>
            <a:r>
              <a:rPr lang="zh-CN" altLang="en-US" sz="2400" dirty="0">
                <a:solidFill>
                  <a:srgbClr val="000000"/>
                </a:solidFill>
              </a:rPr>
              <a:t>描述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会员从下拉框中选择类别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会员在相应文本框中输入查询条件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会员点击“确定”按钮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</a:rPr>
              <a:t>可结合系统界面原型适当描述</a:t>
            </a:r>
            <a:r>
              <a:rPr lang="en-US" altLang="zh-CN" sz="2400" dirty="0">
                <a:solidFill>
                  <a:srgbClr val="000000"/>
                </a:solidFill>
              </a:rPr>
              <a:t>GUI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</a:rPr>
              <a:t>如果需求阶段已经制作了系统原型，可以考虑结合原型在需求中适当地说明一些关键界面元素，界面原型也可作为用例的一部分附加在用例文档中</a:t>
            </a:r>
          </a:p>
        </p:txBody>
      </p:sp>
    </p:spTree>
    <p:extLst>
      <p:ext uri="{BB962C8B-B14F-4D97-AF65-F5344CB8AC3E}">
        <p14:creationId xmlns:p14="http://schemas.microsoft.com/office/powerpoint/2010/main" val="283498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4382-0753-E2AA-CCCC-80BC84C29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0D178276-1E2F-014A-E1D8-094E7632A69D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EDED671-33CF-D664-7600-11AF2F70D4BE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9A32B9-15C8-656D-9E4C-EF316640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要点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：分支和循环的描述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B0AD16-284B-37E9-670F-6212468BB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D9289-51ED-DAE0-AA94-6F2DCE33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8A601E-D1E2-75A5-52D2-D40182B1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999F2FBF-4657-581F-4662-EE95DAAC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658A71-55E2-ED35-89E1-56547524515C}"/>
              </a:ext>
            </a:extLst>
          </p:cNvPr>
          <p:cNvSpPr txBox="1"/>
          <p:nvPr/>
        </p:nvSpPr>
        <p:spPr>
          <a:xfrm>
            <a:off x="641636" y="988314"/>
            <a:ext cx="10712164" cy="3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分支：放到备选路径中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参与者的选择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另一条成功线路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>
                <a:solidFill>
                  <a:schemeClr val="accent1"/>
                </a:solidFill>
              </a:rPr>
              <a:t>系统进行验证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en-US" altLang="zh-CN" sz="2400" dirty="0">
                <a:solidFill>
                  <a:schemeClr val="accent1"/>
                </a:solidFill>
              </a:rPr>
              <a:t>……</a:t>
            </a:r>
          </a:p>
          <a:p>
            <a:pPr marL="285750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循环：直接描述</a:t>
            </a:r>
          </a:p>
        </p:txBody>
      </p:sp>
    </p:spTree>
    <p:extLst>
      <p:ext uri="{BB962C8B-B14F-4D97-AF65-F5344CB8AC3E}">
        <p14:creationId xmlns:p14="http://schemas.microsoft.com/office/powerpoint/2010/main" val="33628783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C906-D582-4696-A594-112CA3DE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4DA724E-0078-2262-946D-85DC0A1352B5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5A9716A-07BD-01B3-5D6B-A390B522E8DC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68D47D-0C07-02F9-AF90-9D65764D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两种类型的事件流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E4E788-3F6B-6CE3-84F7-7628E6A15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89BAE6-82ED-12E3-8F6A-8B41882B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12FDBD-E560-9230-7F73-90426C8F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34BEBBA6-74B4-5E17-1D63-61B86BE6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D38AD8-BC36-55C6-8E46-85A1EBF7177B}"/>
              </a:ext>
            </a:extLst>
          </p:cNvPr>
          <p:cNvSpPr txBox="1"/>
          <p:nvPr/>
        </p:nvSpPr>
        <p:spPr>
          <a:xfrm>
            <a:off x="641636" y="988314"/>
            <a:ext cx="10712164" cy="390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基本事件流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用例的主路径、愉快路径（</a:t>
            </a:r>
            <a:r>
              <a:rPr lang="en-US" altLang="zh-CN" sz="2400" dirty="0"/>
              <a:t>Happy Path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通常用来描述一个理想世界，即没有任何错误发生的情况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复杂的基本流可以分解成多个子流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备选事件流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基本事件流中的分支或异常情况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注意如何与基本流衔接</a:t>
            </a:r>
          </a:p>
        </p:txBody>
      </p:sp>
    </p:spTree>
    <p:extLst>
      <p:ext uri="{BB962C8B-B14F-4D97-AF65-F5344CB8AC3E}">
        <p14:creationId xmlns:p14="http://schemas.microsoft.com/office/powerpoint/2010/main" val="1903522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36ADC-D368-82B9-9CD2-D51D782C9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0F5E4D51-FED3-2909-4638-99C613C800A2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B3D2CF9-8BB1-B98A-1820-C721A82BE5EA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215FC8-13EE-BE30-6CCD-7EA64A59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补充约束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96D891-A92E-CCFB-D793-8988365E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C7EB5-13AD-35AE-D88A-C7CDBF0F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5FC6FA-3EB1-11A2-6927-68D25920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65D4CA1A-67B1-62B5-E798-777EDB28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6F42F2-2730-397E-EF0F-59475A82A7AA}"/>
              </a:ext>
            </a:extLst>
          </p:cNvPr>
          <p:cNvSpPr txBox="1"/>
          <p:nvPr/>
        </p:nvSpPr>
        <p:spPr>
          <a:xfrm>
            <a:off x="641636" y="988314"/>
            <a:ext cx="10712164" cy="4272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用例重点在于描述功能需求，而其它方面的补充约束：</a:t>
            </a:r>
            <a:endParaRPr lang="en-US" altLang="zh-CN" sz="24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与特定用例相关的补充约束，作为该用例文档中一部分来描述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一些全局性的补充约束，单独形成一份独立的文档，如“</a:t>
            </a:r>
            <a:r>
              <a:rPr lang="zh-CN" altLang="en-US" sz="2000" dirty="0">
                <a:solidFill>
                  <a:schemeClr val="accent1"/>
                </a:solidFill>
              </a:rPr>
              <a:t>补充需求规约</a:t>
            </a:r>
            <a:r>
              <a:rPr lang="zh-CN" altLang="en-US" sz="2000" dirty="0"/>
              <a:t>”文档</a:t>
            </a:r>
            <a:endParaRPr lang="en-US" altLang="zh-CN" sz="2000" dirty="0"/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/>
              <a:t>补充约束</a:t>
            </a:r>
            <a:endParaRPr kumimoji="0" lang="en-US" altLang="zh-CN" sz="24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数据需求</a:t>
            </a:r>
            <a:endParaRPr lang="en-US" altLang="zh-CN" sz="24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业务规则</a:t>
            </a:r>
            <a:endParaRPr lang="en-US" altLang="zh-CN" sz="24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/>
              <a:t>非功能需求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/>
              <a:t>设计约束</a:t>
            </a:r>
            <a:endParaRPr kumimoji="0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91794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84ED7-492B-FC69-E0FD-1B6247C1E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C2F4F72-9FF5-32E4-2FA2-FAD23523047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3B79908-709E-E816-B128-58B4ECB3A8E1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99A40B-24A0-D5FF-6D64-6169CA78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补充约束：数据需求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C68D17-5461-E8C5-5091-101A672CC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A63304-7FD1-98B8-48FA-CB790535F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AD9F7-E41D-4F7B-A8F0-BF057820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9FC8795B-FE82-A052-913C-6CDD27A1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1FAFB2-CB4D-B934-CCDC-F28368A5FF8C}"/>
              </a:ext>
            </a:extLst>
          </p:cNvPr>
          <p:cNvSpPr txBox="1"/>
          <p:nvPr/>
        </p:nvSpPr>
        <p:spPr>
          <a:xfrm>
            <a:off x="641636" y="988314"/>
            <a:ext cx="10712164" cy="500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描述与用例相关的数据需求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accent1"/>
                </a:solidFill>
              </a:rPr>
              <a:t>不同于数据模型</a:t>
            </a:r>
            <a:r>
              <a:rPr lang="en-US" altLang="zh-CN" sz="2400" dirty="0"/>
              <a:t>—</a:t>
            </a:r>
            <a:r>
              <a:rPr lang="zh-CN" altLang="en-US" sz="2400" dirty="0"/>
              <a:t>只是一部分，但可以用</a:t>
            </a:r>
            <a:r>
              <a:rPr lang="en-US" altLang="zh-CN" sz="2400" dirty="0"/>
              <a:t>E/R</a:t>
            </a:r>
            <a:r>
              <a:rPr lang="zh-CN" altLang="en-US" sz="2400" dirty="0"/>
              <a:t>图或业务对象图作为辅助说明</a:t>
            </a:r>
            <a:endParaRPr lang="en-US" altLang="zh-CN" sz="24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accent1"/>
                </a:solidFill>
              </a:rPr>
              <a:t>不等于数据字典</a:t>
            </a:r>
            <a:r>
              <a:rPr lang="en-US" altLang="zh-CN" sz="2400" dirty="0"/>
              <a:t>—</a:t>
            </a:r>
            <a:r>
              <a:rPr lang="zh-CN" altLang="en-US" sz="2400" dirty="0"/>
              <a:t>容易过早把时间花在细节上，早期只关注数据本身，不关注实现细节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示例</a:t>
            </a:r>
            <a:r>
              <a:rPr lang="en-US" altLang="zh-CN" sz="2400" dirty="0"/>
              <a:t>(</a:t>
            </a:r>
            <a:r>
              <a:rPr lang="zh-CN" altLang="en-US" sz="2400" dirty="0"/>
              <a:t>可按数据字典语法，也可简单描述</a:t>
            </a:r>
            <a:r>
              <a:rPr lang="en-US" altLang="zh-CN" sz="2400" dirty="0"/>
              <a:t>)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>
                <a:solidFill>
                  <a:schemeClr val="accent1"/>
                </a:solidFill>
              </a:rPr>
              <a:t>注册信息</a:t>
            </a:r>
            <a:r>
              <a:rPr kumimoji="0" lang="en-US" altLang="zh-CN" sz="2400" dirty="0">
                <a:solidFill>
                  <a:schemeClr val="accent1"/>
                </a:solidFill>
              </a:rPr>
              <a:t>=</a:t>
            </a:r>
            <a:r>
              <a:rPr kumimoji="0" lang="zh-CN" altLang="en-US" sz="2400" dirty="0">
                <a:solidFill>
                  <a:schemeClr val="accent1"/>
                </a:solidFill>
              </a:rPr>
              <a:t>用户名</a:t>
            </a:r>
            <a:r>
              <a:rPr kumimoji="0" lang="en-US" altLang="zh-CN" sz="2400" dirty="0">
                <a:solidFill>
                  <a:schemeClr val="accent1"/>
                </a:solidFill>
              </a:rPr>
              <a:t>+</a:t>
            </a:r>
            <a:r>
              <a:rPr kumimoji="0" lang="zh-CN" altLang="en-US" sz="2400" dirty="0">
                <a:solidFill>
                  <a:schemeClr val="accent1"/>
                </a:solidFill>
              </a:rPr>
              <a:t>密码</a:t>
            </a:r>
            <a:r>
              <a:rPr kumimoji="0" lang="en-US" altLang="zh-CN" sz="2400" dirty="0">
                <a:solidFill>
                  <a:schemeClr val="accent1"/>
                </a:solidFill>
              </a:rPr>
              <a:t>+email+{</a:t>
            </a:r>
            <a:r>
              <a:rPr kumimoji="0" lang="zh-CN" altLang="en-US" sz="2400" dirty="0">
                <a:solidFill>
                  <a:schemeClr val="accent1"/>
                </a:solidFill>
              </a:rPr>
              <a:t>电话</a:t>
            </a:r>
            <a:r>
              <a:rPr kumimoji="0" lang="en-US" altLang="zh-CN" sz="2400" dirty="0">
                <a:solidFill>
                  <a:schemeClr val="accent1"/>
                </a:solidFill>
              </a:rPr>
              <a:t>}*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>
                <a:solidFill>
                  <a:schemeClr val="accent1"/>
                </a:solidFill>
              </a:rPr>
              <a:t>房间的状态可能有：空闲、已预订、占用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en-US" altLang="zh-CN" sz="2400" dirty="0">
                <a:solidFill>
                  <a:schemeClr val="accent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154581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318B6-D8E7-E03F-9EE0-4236E3B10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4F80503F-5D8E-1D0E-D8D5-E6810A51193C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AA84409-4E6F-9E65-AAD8-7C21ABB403EA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00F278-7F7E-DE79-8AFD-3E3A09B6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补充约束：业务规则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EA1DD0-B29A-26C7-523F-A77B5137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F84968-504D-EAA9-BB13-27E7634B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9030DE-51F9-088C-0C32-913EE367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4254ED4-814F-DD5B-6F0D-D78F4D9C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4FA5B6-44D6-14D3-03B5-91F1FBA11792}"/>
              </a:ext>
            </a:extLst>
          </p:cNvPr>
          <p:cNvSpPr txBox="1"/>
          <p:nvPr/>
        </p:nvSpPr>
        <p:spPr>
          <a:xfrm>
            <a:off x="641636" y="988314"/>
            <a:ext cx="10712164" cy="500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描述业务逻辑和操作规则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>
                <a:solidFill>
                  <a:schemeClr val="accent1"/>
                </a:solidFill>
              </a:rPr>
              <a:t>事实：设备是资产的一种</a:t>
            </a:r>
            <a:endParaRPr kumimoji="0" lang="en-US" altLang="zh-CN" sz="2400" dirty="0">
              <a:solidFill>
                <a:schemeClr val="accent1"/>
              </a:solidFill>
            </a:endParaRP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>
                <a:solidFill>
                  <a:schemeClr val="accent1"/>
                </a:solidFill>
              </a:rPr>
              <a:t>推理：如果过了计划中的交互日期，货物还没有送到，即为“未按时送货</a:t>
            </a:r>
            <a:r>
              <a:rPr kumimoji="0" lang="en-US" altLang="zh-CN" sz="2400" dirty="0">
                <a:solidFill>
                  <a:schemeClr val="accent1"/>
                </a:solidFill>
              </a:rPr>
              <a:t>”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>
                <a:solidFill>
                  <a:schemeClr val="accent1"/>
                </a:solidFill>
              </a:rPr>
              <a:t>约束：合同总金额不能超出买方的信用额度</a:t>
            </a:r>
            <a:endParaRPr kumimoji="0" lang="en-US" altLang="zh-CN" sz="2400" dirty="0">
              <a:solidFill>
                <a:schemeClr val="accent1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/>
              <a:t>表达业务规则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/>
              <a:t>文字说明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/>
              <a:t>决策表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en-US" altLang="zh-CN" sz="2400" dirty="0"/>
              <a:t>OCL(</a:t>
            </a:r>
            <a:r>
              <a:rPr kumimoji="0" lang="zh-CN" altLang="en-US" sz="2400" dirty="0"/>
              <a:t>对象约束语言</a:t>
            </a:r>
            <a:r>
              <a:rPr kumimoji="0" lang="en-US" altLang="zh-CN" sz="2400" dirty="0"/>
              <a:t>)</a:t>
            </a:r>
          </a:p>
          <a:p>
            <a:pPr marL="742950" lvl="1" indent="-28575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en-US" altLang="zh-CN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52895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3D77-0D6B-E209-1226-B565DA8D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FA1DEBA4-19B6-8EAF-69BA-236A81AF3AF7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27A0F2A-BB38-316E-05CC-BA349383FACF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E57980E-9481-8207-AAA9-FBE3998EB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补充约束：非功能需求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01D6C6-65B9-81B4-B08F-C1E3AE25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58FC29-B4FD-3908-5492-7489FA13B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AABD93-6ECB-88E6-42D8-BBABC891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D755295-455E-42C6-AEC3-D960A735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FBA361-93EF-8DE9-D339-F8DF194E9D22}"/>
              </a:ext>
            </a:extLst>
          </p:cNvPr>
          <p:cNvSpPr txBox="1"/>
          <p:nvPr/>
        </p:nvSpPr>
        <p:spPr>
          <a:xfrm>
            <a:off x="641636" y="988314"/>
            <a:ext cx="10712164" cy="389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一开始，功能需求决胜；类似产品多了，非功能需求决胜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四类非功能需求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可用性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可靠性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/>
              <a:t>性能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/>
              <a:t>可支持性</a:t>
            </a:r>
            <a:endParaRPr kumimoji="0" lang="en-US" altLang="zh-CN" sz="2400" dirty="0"/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en-US" altLang="zh-CN" sz="2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608500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79093-C3C5-37A5-374D-556AE4D8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04BADA6-CCC5-46F3-ED49-296922E1BD00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E7C69D2-2FC1-C3A5-F890-5A0E9B716E84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756C8C-A6C6-A640-6998-8A410D0D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补充约束：设计约束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C3EB1C-7F39-90D1-35C0-FB76A9A1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76C8EB-D9AC-FE2B-F355-AA4BCF32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D5141E-A91D-FF3B-A275-CEE891AD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BE51D698-B4C4-0679-48F0-5B6007E7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D12C03-4A98-1AF3-5208-2EFB00CE7BC5}"/>
              </a:ext>
            </a:extLst>
          </p:cNvPr>
          <p:cNvSpPr txBox="1"/>
          <p:nvPr/>
        </p:nvSpPr>
        <p:spPr>
          <a:xfrm>
            <a:off x="641636" y="988314"/>
            <a:ext cx="10712164" cy="22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0" lang="zh-CN" altLang="en-US" sz="2400" dirty="0"/>
              <a:t>本</a:t>
            </a:r>
            <a:r>
              <a:rPr lang="zh-CN" altLang="en-US" sz="2400" dirty="0"/>
              <a:t>质上不是需求，只是从商业、行政、技术上的约束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用</a:t>
            </a:r>
            <a:r>
              <a:rPr lang="en-US" altLang="zh-CN" sz="2400" dirty="0">
                <a:solidFill>
                  <a:schemeClr val="accent1"/>
                </a:solidFill>
              </a:rPr>
              <a:t>Oracle</a:t>
            </a:r>
            <a:r>
              <a:rPr lang="zh-CN" altLang="en-US" sz="2400" dirty="0">
                <a:solidFill>
                  <a:schemeClr val="accent1"/>
                </a:solidFill>
              </a:rPr>
              <a:t>数据库平台，用</a:t>
            </a:r>
            <a:r>
              <a:rPr lang="en-US" altLang="zh-CN" sz="2400" dirty="0" err="1">
                <a:solidFill>
                  <a:schemeClr val="accent1"/>
                </a:solidFill>
              </a:rPr>
              <a:t>.Net</a:t>
            </a:r>
            <a:r>
              <a:rPr lang="zh-CN" altLang="en-US" sz="2400" dirty="0">
                <a:solidFill>
                  <a:schemeClr val="accent1"/>
                </a:solidFill>
              </a:rPr>
              <a:t>开发</a:t>
            </a:r>
            <a:r>
              <a:rPr lang="en-US" altLang="zh-CN" sz="2400" dirty="0">
                <a:solidFill>
                  <a:schemeClr val="accent1"/>
                </a:solidFill>
              </a:rPr>
              <a:t>…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软件必须符合</a:t>
            </a:r>
            <a:r>
              <a:rPr lang="en-US" altLang="zh-CN" sz="2400" dirty="0">
                <a:solidFill>
                  <a:schemeClr val="accent1"/>
                </a:solidFill>
              </a:rPr>
              <a:t>ISO×××</a:t>
            </a:r>
            <a:r>
              <a:rPr lang="zh-CN" altLang="en-US" sz="2400" dirty="0">
                <a:solidFill>
                  <a:schemeClr val="accent1"/>
                </a:solidFill>
              </a:rPr>
              <a:t>标准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……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95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9DB7-8ED6-1A91-EB6A-0A782F31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B2D9972-77A9-2480-6979-CF3078E6E1E4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0E13587-F9CA-8B0E-7A28-8F829A0A67BD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FAFF41-61A2-3A92-62A1-CFA359F9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实践：编写用例文档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C9507B-F734-FA8F-4EC7-0115279B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03CB9D-9BF0-E528-55B7-FA9781F8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FA76D9-522C-9B28-3226-B7159368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BE4C896B-8666-7AF0-A0E5-223595A9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C123713-2F29-32F1-A232-1F81114A67E4}"/>
              </a:ext>
            </a:extLst>
          </p:cNvPr>
          <p:cNvSpPr txBox="1"/>
          <p:nvPr/>
        </p:nvSpPr>
        <p:spPr>
          <a:xfrm>
            <a:off x="641636" y="988314"/>
            <a:ext cx="1071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用例文档参考模板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8654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E316E-74C6-B4F2-4A6A-4793DDF97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00CB5E09-6DCF-6F31-6F65-988D3BF083B6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2475797-1FCE-626B-2E92-136E9DE9141C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937699-EBF3-372B-275B-897048BC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常见图的分类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BFDD00-CF51-783C-72BA-E4BD14FF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52BDDB-EB58-C3C9-F098-886BA4341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7C7D94-7BED-D23E-C4B4-C1A271DE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2F150092-402D-7D5F-9510-A88E1444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D34C3DB4-A324-332F-2E52-DE2823B5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50" y="1161487"/>
            <a:ext cx="8692099" cy="48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00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3AE6E-F691-ED10-79D7-3886E58EE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D7A65D0-A7BB-8621-CD79-DD261DFEEC30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1F7BA1F-E01F-F527-FC4A-C7894FA9A7C6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CC7C41-DE17-36C9-9DB7-2AE02BD0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重构用例模型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94DCDA-84EA-7CDB-AB9D-0A530C8C14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CD748A-326E-9516-32A9-A049F3D8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9541E-1815-4138-389D-003125D8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E9C651C6-4BD2-5DCF-AFAD-EAE688CD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DD90F0-239C-5524-7A0F-9B278104DA18}"/>
              </a:ext>
            </a:extLst>
          </p:cNvPr>
          <p:cNvSpPr txBox="1"/>
          <p:nvPr/>
        </p:nvSpPr>
        <p:spPr>
          <a:xfrm>
            <a:off x="641636" y="988314"/>
            <a:ext cx="10712164" cy="520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利用用例建模高级技术重构用例模型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用例关系</a:t>
            </a:r>
            <a:endParaRPr lang="en-US" altLang="zh-CN" sz="2400" dirty="0"/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通过用例关系将复杂的用例进行适当的分解，以便于提高需求的复用性和可扩展性等，从而使用例模型的结构更合理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用例分级</a:t>
            </a:r>
            <a:endParaRPr lang="en-US" altLang="zh-CN" sz="2400" dirty="0"/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可以根据用例的重要程度进行分级，以便后续迭代计划的制定，高级别的用例优先考虑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dirty="0"/>
              <a:t>用例分包</a:t>
            </a:r>
            <a:endParaRPr lang="en-US" altLang="zh-CN" sz="2400" dirty="0"/>
          </a:p>
          <a:p>
            <a:pPr marL="1257300" lvl="2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将相关的用例打包，通过分包的方式可以将用例图分层表示，以用于大规模系统的用例建模</a:t>
            </a:r>
          </a:p>
        </p:txBody>
      </p:sp>
    </p:spTree>
    <p:extLst>
      <p:ext uri="{BB962C8B-B14F-4D97-AF65-F5344CB8AC3E}">
        <p14:creationId xmlns:p14="http://schemas.microsoft.com/office/powerpoint/2010/main" val="618296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AA067-B9E5-B3F1-318C-FD308B6E8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6D895E7-8F22-41CC-C59B-05CEB30C0B58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4BD0750-73F8-F528-4A99-2FE59FD19696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3CBFD2-E081-9DA5-5AAD-EC2D392FB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用例中的包含关系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E7C578-FF31-3C0F-29E3-C0F6BCED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AAF725-A159-8505-2F56-F40759D4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DF14A1-6CAC-2E72-830B-707D23141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EF6DFBA-2629-81DF-6A58-558727C2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013E68-D23D-5133-D95F-C55A904802E7}"/>
              </a:ext>
            </a:extLst>
          </p:cNvPr>
          <p:cNvSpPr txBox="1"/>
          <p:nvPr/>
        </p:nvSpPr>
        <p:spPr>
          <a:xfrm>
            <a:off x="641636" y="988314"/>
            <a:ext cx="1071216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多个用例有共享行为时候，可以为共享行为单独创建用例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DBC865E8-2868-5CA3-9448-9AB1B1A83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66" y="1553835"/>
            <a:ext cx="5575300" cy="3365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A55F926-89C2-BE1D-F213-A60E48EFC039}"/>
              </a:ext>
            </a:extLst>
          </p:cNvPr>
          <p:cNvSpPr txBox="1"/>
          <p:nvPr/>
        </p:nvSpPr>
        <p:spPr>
          <a:xfrm>
            <a:off x="641637" y="5180829"/>
            <a:ext cx="10712163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主要有以下两种情况需要用到包含关系。多个用例用到同一段的行为，则可以把这段共同行为单独地抽象成一个用例，然后让其他用例来包含这一用例。当某一个用例功能过多，事件流过于复杂时，也可以把某一段事件流抽象成一个被包含的用例，以达到简化描述的目的</a:t>
            </a:r>
          </a:p>
        </p:txBody>
      </p:sp>
    </p:spTree>
    <p:extLst>
      <p:ext uri="{BB962C8B-B14F-4D97-AF65-F5344CB8AC3E}">
        <p14:creationId xmlns:p14="http://schemas.microsoft.com/office/powerpoint/2010/main" val="6685980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E5F3-FFBF-633F-D325-D36E1004C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D3BCB86-177A-8A1E-BB2F-6FB410868245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DF7AC86-AC09-3DAE-E470-3A23CE204B87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13A135-17A6-98F5-BCC0-799058CA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用例中的扩展关系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CF1528-271A-0E5E-9674-1EAA7758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9C50C1-AE91-BC20-0278-D2A0204C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807342-5310-8876-32C9-2F004C8C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C5A5970-388C-4185-2894-23C6683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82C971-84ED-F2FE-A7D0-F9D4466A47BE}"/>
              </a:ext>
            </a:extLst>
          </p:cNvPr>
          <p:cNvSpPr txBox="1"/>
          <p:nvPr/>
        </p:nvSpPr>
        <p:spPr>
          <a:xfrm>
            <a:off x="641636" y="988314"/>
            <a:ext cx="107121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当一个用例与另一个用例近似，只有少许额外活动时，可以将特殊的、例外的部分定义为扩展用例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E6C5E-CFEE-F238-D8C7-A7323DAB4951}"/>
              </a:ext>
            </a:extLst>
          </p:cNvPr>
          <p:cNvSpPr txBox="1"/>
          <p:nvPr/>
        </p:nvSpPr>
        <p:spPr>
          <a:xfrm>
            <a:off x="739918" y="4114242"/>
            <a:ext cx="10712163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在扩展关系中，基础用例提供了一个或者多个插入点，扩展用例为这些插入点提供了需要插入的行为。而在包含关系中，插入点只有一个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在扩展关系中，基础用例的执行并不一定会涉及到扩展用例，扩展用例只有在满足一定条件下才会被执行。而在包含关系中，当基础用例执行外后，被包含用例时一定要被执行的。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即使没有扩展用例，扩展关系中的基础用例本身也是完整的。而包含关系，基础用例在没有被包含用例的情况下是不完整存在</a:t>
            </a: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6735E6CF-DA54-D6EA-5E96-AC944426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18" y="2292911"/>
            <a:ext cx="6197600" cy="1282700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60884DAD-6414-C48F-4235-0A2FB146C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328" y="0"/>
            <a:ext cx="6965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6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8644D-E307-F3CA-1832-CCF421BD2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5E0D1ADB-6373-C05C-52A5-9170CBB83096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F6DF36E-AABD-9FDA-9B24-930292EB1975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263CBD-B2B2-08CC-8CBB-19201CDE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重构后的旅游申请系统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3A16A6-74A2-263D-5AA6-C0BFFFBD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74257D-97E3-F767-7B5D-AD15FE34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25A1CA-94A5-F739-27AD-AE64B57C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CA43884-DFAA-ACF1-744E-67A12DCB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878DF2-64AA-5851-FEF9-5D757F6F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83" y="818771"/>
            <a:ext cx="5610526" cy="55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84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9A5C-B476-75AA-7A2B-5CEF68F2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C3DEF02-F060-30BF-EA1C-C1898E75351F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0FF29BF-167E-D1AF-3828-7EA12F7E85F8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A1DE11-A74E-BD37-FACE-916A198E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重新思考用例建模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44EA1C-CE04-DC38-A67E-C755A2FF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EC2D2D-C46E-53BE-7BB1-E3FA4D2DB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9B509A-BD2E-5043-B811-5E96EC42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3746A483-067B-7965-5FCB-E7C2B0594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F1BEA2-6D23-0B6F-571B-4A5C2D4C9D0B}"/>
              </a:ext>
            </a:extLst>
          </p:cNvPr>
          <p:cNvSpPr txBox="1"/>
          <p:nvPr/>
        </p:nvSpPr>
        <p:spPr>
          <a:xfrm>
            <a:off x="641636" y="847501"/>
            <a:ext cx="10712164" cy="574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chemeClr val="accent1"/>
                </a:solidFill>
              </a:rPr>
              <a:t>误区</a:t>
            </a:r>
            <a:r>
              <a:rPr lang="en-US" altLang="zh-CN" sz="2400" b="1" dirty="0">
                <a:solidFill>
                  <a:schemeClr val="accent1"/>
                </a:solidFill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</a:rPr>
              <a:t>：用例就是功能点。</a:t>
            </a:r>
            <a:r>
              <a:rPr lang="zh-CN" altLang="en-US" sz="2400" dirty="0"/>
              <a:t>功能点是站在软件开发的角度来说的，而用例是站在用户的角度来说的。获取用例的关键就是要站在用户角度看问题。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chemeClr val="accent1"/>
                </a:solidFill>
              </a:rPr>
              <a:t>误区</a:t>
            </a: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</a:rPr>
              <a:t>：用例和步骤混淆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举例来说，用户输入密码，要有密码错误提示，并且三次错误自动锁定用户，最后登录成功。“输入密码”是一个步骤，不是用例。整个过程是一个用例：“用户登录”。中间步骤和场景可以有很多。比如输入密码是一个步骤；“要有密码错误提示”这是一个业务需求，不是用例；“并且三次错误自动锁定用户”这是一个业务需求，也不是用例。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chemeClr val="accent1"/>
                </a:solidFill>
              </a:rPr>
              <a:t>误区</a:t>
            </a: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</a:rPr>
              <a:t>：用例的粒度不明。</a:t>
            </a:r>
            <a:r>
              <a:rPr lang="zh-CN" altLang="en-US" sz="2400" dirty="0"/>
              <a:t>在业务建模阶段，在概念建模阶段，在系统建模阶段都是不同的。　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chemeClr val="accent1"/>
                </a:solidFill>
              </a:rPr>
              <a:t>误区</a:t>
            </a: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r>
              <a:rPr lang="zh-CN" altLang="en-US" sz="2400" b="1" dirty="0">
                <a:solidFill>
                  <a:schemeClr val="accent1"/>
                </a:solidFill>
              </a:rPr>
              <a:t>：用例和场景混淆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比如，煮饭和炒菜是用例，他们各自都有步骤，各自有好几个场景。</a:t>
            </a:r>
          </a:p>
        </p:txBody>
      </p:sp>
    </p:spTree>
    <p:extLst>
      <p:ext uri="{BB962C8B-B14F-4D97-AF65-F5344CB8AC3E}">
        <p14:creationId xmlns:p14="http://schemas.microsoft.com/office/powerpoint/2010/main" val="2662132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DF409-364B-9A5C-BD5E-FEFE40022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BC7990D-96BB-D93A-0DFD-48E4A625F71A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228330C-F15C-B643-A856-70E2E6A464AB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AFFE97A-C750-B800-591A-996711D1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重新思考用例建模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050B8B-E6F4-D5DE-0DCF-086863A5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ECDFBD-66E3-89B6-BEDC-B9512C073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EE8B82-C6F1-3B6B-FC91-723E6342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0AE30EAB-DADC-DF77-749B-F62858D0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ABD241-CC60-C24C-3DBC-9FA449B62128}"/>
              </a:ext>
            </a:extLst>
          </p:cNvPr>
          <p:cNvSpPr txBox="1"/>
          <p:nvPr/>
        </p:nvSpPr>
        <p:spPr>
          <a:xfrm>
            <a:off x="641636" y="988314"/>
            <a:ext cx="10712164" cy="354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chemeClr val="accent1"/>
                </a:solidFill>
              </a:rPr>
              <a:t>误区</a:t>
            </a:r>
            <a:r>
              <a:rPr lang="en-US" altLang="zh-CN" sz="2400" b="1" dirty="0">
                <a:solidFill>
                  <a:schemeClr val="accent1"/>
                </a:solidFill>
              </a:rPr>
              <a:t>5</a:t>
            </a:r>
            <a:r>
              <a:rPr lang="zh-CN" altLang="en-US" sz="2400" b="1" dirty="0">
                <a:solidFill>
                  <a:schemeClr val="accent1"/>
                </a:solidFill>
              </a:rPr>
              <a:t>：软件工程是不是用例驱动？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需求是重要的，用例是构造需求的好方法。但如果你同时要考虑开发的所有因素包括重用，架构，花费，时间，你就无法仅仅从一个方面来驱动你的项目。　</a:t>
            </a:r>
            <a:r>
              <a:rPr lang="zh-CN" altLang="en-US" sz="2400" dirty="0"/>
              <a:t>　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chemeClr val="accent1"/>
                </a:solidFill>
              </a:rPr>
              <a:t>误区</a:t>
            </a:r>
            <a:r>
              <a:rPr lang="en-US" altLang="zh-CN" sz="2400" b="1" dirty="0">
                <a:solidFill>
                  <a:schemeClr val="accent1"/>
                </a:solidFill>
              </a:rPr>
              <a:t>6</a:t>
            </a:r>
            <a:r>
              <a:rPr lang="zh-CN" altLang="en-US" sz="2400" b="1" dirty="0">
                <a:solidFill>
                  <a:schemeClr val="accent1"/>
                </a:solidFill>
              </a:rPr>
              <a:t>：用例直接推导出设计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lang="zh-CN" altLang="en-US" sz="2000" dirty="0"/>
              <a:t>不要从用例直接推论出设计。如果这样做，“用例开发”仅仅成为了功能分解的一个借口。用例止于系统接口的边界！用例应该描述参与者使用系统时所遵循的次序，但用例决不说明系统内部采用什么步骤来响应参与者的刺激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CFE871-9401-F330-EC4E-298EB7BD3811}"/>
              </a:ext>
            </a:extLst>
          </p:cNvPr>
          <p:cNvSpPr txBox="1"/>
          <p:nvPr/>
        </p:nvSpPr>
        <p:spPr>
          <a:xfrm>
            <a:off x="641636" y="4541123"/>
            <a:ext cx="10712164" cy="18830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/>
              <a:t>用例是帮助确定系统边界的一个好方法。用例也是获取需求的一个方法。用例也是产生测试用例的好方法。但是，从系统边界、需求、到详细设计还有很长的路要走。比如说，类图，事实上类图和用例图没有对应关系。换句话来说，用例是需求分析时的产物，类（边界类外）的设计期的产物。</a:t>
            </a:r>
          </a:p>
        </p:txBody>
      </p:sp>
    </p:spTree>
    <p:extLst>
      <p:ext uri="{BB962C8B-B14F-4D97-AF65-F5344CB8AC3E}">
        <p14:creationId xmlns:p14="http://schemas.microsoft.com/office/powerpoint/2010/main" val="180207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61A44-492A-B3F8-5C8D-C4882489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0A36FCC-3A1A-C409-A23F-6C59D988BB82}"/>
              </a:ext>
            </a:extLst>
          </p:cNvPr>
          <p:cNvCxnSpPr>
            <a:cxnSpLocks/>
          </p:cNvCxnSpPr>
          <p:nvPr/>
        </p:nvCxnSpPr>
        <p:spPr>
          <a:xfrm>
            <a:off x="102093" y="714234"/>
            <a:ext cx="119878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6D4D17D-BC4E-4C16-2576-0ABA6B2BE3D4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EBB35D-3725-CCB2-27F5-D663CC4C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6" y="166374"/>
            <a:ext cx="10712164" cy="54786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例子：图书馆管理系统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2A52A8-FDBD-CD8E-D392-1CA44F64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2CF94-821F-194A-BC37-ED2010A58F59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D24762-A8E7-2070-15C0-2982D9D2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2024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t>秋，软件设计与体系结构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0690FF-5341-5366-F1B8-2037FCBF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0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DB412-8034-E14D-81D5-D45E190EBA3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A759EA7-F0C2-4759-2B12-05C92779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38199" cy="818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031F9C-647C-49CC-DBF1-6AF7462A5BB0}"/>
              </a:ext>
            </a:extLst>
          </p:cNvPr>
          <p:cNvSpPr txBox="1"/>
          <p:nvPr/>
        </p:nvSpPr>
        <p:spPr>
          <a:xfrm>
            <a:off x="641636" y="947048"/>
            <a:ext cx="10712164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该系统是一个基于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Web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的计算机应用系统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读者可以查询图书信息及借阅信息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读者可以通过系统预约所需的图书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图书馆工作人员利用该系统完成读者的借书、还书业务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图书馆工作人员可以对图书信息、读者信息等进行维护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对于到期的图书，系统会自动想读者发送催还信息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p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管理员会定期进行系统维护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07619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2692</TotalTime>
  <Words>5732</Words>
  <Application>Microsoft Macintosh PowerPoint</Application>
  <PresentationFormat>宽屏</PresentationFormat>
  <Paragraphs>865</Paragraphs>
  <Slides>85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3" baseType="lpstr">
      <vt:lpstr>等线</vt:lpstr>
      <vt:lpstr>Microsoft YaHei</vt:lpstr>
      <vt:lpstr>系统字体常规体</vt:lpstr>
      <vt:lpstr>Arial</vt:lpstr>
      <vt:lpstr>Consolas</vt:lpstr>
      <vt:lpstr>Verdana</vt:lpstr>
      <vt:lpstr>Wingdings</vt:lpstr>
      <vt:lpstr>1_Office 主题​​</vt:lpstr>
      <vt:lpstr>软件设计和体系结构</vt:lpstr>
      <vt:lpstr>统一建模方法</vt:lpstr>
      <vt:lpstr>什么是UML？</vt:lpstr>
      <vt:lpstr>UML与编程语言的关系</vt:lpstr>
      <vt:lpstr>UML发展历史</vt:lpstr>
      <vt:lpstr>UML构造</vt:lpstr>
      <vt:lpstr>UML图</vt:lpstr>
      <vt:lpstr>UML 2.0常见图的分类</vt:lpstr>
      <vt:lpstr>例子：图书馆管理系统</vt:lpstr>
      <vt:lpstr>用例图</vt:lpstr>
      <vt:lpstr>活动图</vt:lpstr>
      <vt:lpstr>静态结构图</vt:lpstr>
      <vt:lpstr>静态结构图</vt:lpstr>
      <vt:lpstr>静态结构图</vt:lpstr>
      <vt:lpstr>顺序图</vt:lpstr>
      <vt:lpstr>通信图</vt:lpstr>
      <vt:lpstr>状态机图</vt:lpstr>
      <vt:lpstr>构件图</vt:lpstr>
      <vt:lpstr>部署图</vt:lpstr>
      <vt:lpstr>利用UML进行系统分析与设计</vt:lpstr>
      <vt:lpstr>利用UML进行系统分析与设计</vt:lpstr>
      <vt:lpstr>用例建模</vt:lpstr>
      <vt:lpstr>什么是用例建模？</vt:lpstr>
      <vt:lpstr>用例模型本质上是文本</vt:lpstr>
      <vt:lpstr>用例图的典型要素</vt:lpstr>
      <vt:lpstr>用例（Use case）</vt:lpstr>
      <vt:lpstr>用例与需求</vt:lpstr>
      <vt:lpstr>使用用例的好处</vt:lpstr>
      <vt:lpstr>Actor→Roles</vt:lpstr>
      <vt:lpstr>Communicates-Association</vt:lpstr>
      <vt:lpstr>每一组交互-关联代表一个完整的对话</vt:lpstr>
      <vt:lpstr>场景（Scenario）是用例的实例</vt:lpstr>
      <vt:lpstr>实例：银行ATM系统</vt:lpstr>
      <vt:lpstr>如何命名一个用例？</vt:lpstr>
      <vt:lpstr>用例的生命周期</vt:lpstr>
      <vt:lpstr>简要描述（Briefly described use cases）</vt:lpstr>
      <vt:lpstr>临时用例（Outlined）</vt:lpstr>
      <vt:lpstr>详细用例（Fully described）</vt:lpstr>
      <vt:lpstr>创建用例模型的步骤</vt:lpstr>
      <vt:lpstr>找到角色</vt:lpstr>
      <vt:lpstr>找到角色</vt:lpstr>
      <vt:lpstr>检查角色</vt:lpstr>
      <vt:lpstr>实例：看看这些角色</vt:lpstr>
      <vt:lpstr>思考：识别参与者</vt:lpstr>
      <vt:lpstr>找到用例</vt:lpstr>
      <vt:lpstr>检查用例</vt:lpstr>
      <vt:lpstr>用例与功能</vt:lpstr>
      <vt:lpstr>功能分解的例子</vt:lpstr>
      <vt:lpstr>避免功能分解</vt:lpstr>
      <vt:lpstr>正确的例子</vt:lpstr>
      <vt:lpstr>设定系统边界</vt:lpstr>
      <vt:lpstr>系统边界定义之一</vt:lpstr>
      <vt:lpstr>系统边界定义之二</vt:lpstr>
      <vt:lpstr>系统边界定义之三</vt:lpstr>
      <vt:lpstr>练习：银行ATM系统</vt:lpstr>
      <vt:lpstr>实例：旅游业务申请系统</vt:lpstr>
      <vt:lpstr>获取系统参与者（Actor）</vt:lpstr>
      <vt:lpstr>从参与者角度获取用例</vt:lpstr>
      <vt:lpstr>构建用例图</vt:lpstr>
      <vt:lpstr>编写用例文档</vt:lpstr>
      <vt:lpstr>编写用例文档</vt:lpstr>
      <vt:lpstr>涉众</vt:lpstr>
      <vt:lpstr>涉众利益的冲突</vt:lpstr>
      <vt:lpstr>前置条件和后置条件</vt:lpstr>
      <vt:lpstr>定义前置、后置条件</vt:lpstr>
      <vt:lpstr>应用前置、后置条件</vt:lpstr>
      <vt:lpstr>事件流</vt:lpstr>
      <vt:lpstr>事件流描述要点</vt:lpstr>
      <vt:lpstr>要点1：使用自然语言</vt:lpstr>
      <vt:lpstr>要点2：描述参与者与系统交互过程</vt:lpstr>
      <vt:lpstr>要点3：不用细化GUI</vt:lpstr>
      <vt:lpstr>要点4：分支和循环的描述</vt:lpstr>
      <vt:lpstr>两种类型的事件流</vt:lpstr>
      <vt:lpstr>补充约束</vt:lpstr>
      <vt:lpstr>补充约束：数据需求</vt:lpstr>
      <vt:lpstr>补充约束：业务规则</vt:lpstr>
      <vt:lpstr>补充约束：非功能需求</vt:lpstr>
      <vt:lpstr>补充约束：设计约束</vt:lpstr>
      <vt:lpstr>实践：编写用例文档</vt:lpstr>
      <vt:lpstr>重构用例模型</vt:lpstr>
      <vt:lpstr>用例中的包含关系</vt:lpstr>
      <vt:lpstr>用例中的扩展关系</vt:lpstr>
      <vt:lpstr>重构后的旅游申请系统</vt:lpstr>
      <vt:lpstr>重新思考用例建模</vt:lpstr>
      <vt:lpstr>重新思考用例建模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晓川 王</dc:creator>
  <cp:lastModifiedBy>晓川 王</cp:lastModifiedBy>
  <cp:revision>1</cp:revision>
  <cp:lastPrinted>2024-10-10T03:15:34Z</cp:lastPrinted>
  <dcterms:created xsi:type="dcterms:W3CDTF">2024-10-08T07:14:04Z</dcterms:created>
  <dcterms:modified xsi:type="dcterms:W3CDTF">2024-10-10T04:06:48Z</dcterms:modified>
</cp:coreProperties>
</file>